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99" r:id="rId5"/>
  </p:sldMasterIdLst>
  <p:notesMasterIdLst>
    <p:notesMasterId r:id="rId63"/>
  </p:notesMasterIdLst>
  <p:handoutMasterIdLst>
    <p:handoutMasterId r:id="rId64"/>
  </p:handoutMasterIdLst>
  <p:sldIdLst>
    <p:sldId id="256" r:id="rId6"/>
    <p:sldId id="415" r:id="rId7"/>
    <p:sldId id="258" r:id="rId8"/>
    <p:sldId id="293" r:id="rId9"/>
    <p:sldId id="294" r:id="rId10"/>
    <p:sldId id="438" r:id="rId11"/>
    <p:sldId id="439" r:id="rId12"/>
    <p:sldId id="440" r:id="rId13"/>
    <p:sldId id="441" r:id="rId14"/>
    <p:sldId id="462" r:id="rId15"/>
    <p:sldId id="297" r:id="rId16"/>
    <p:sldId id="451" r:id="rId17"/>
    <p:sldId id="431" r:id="rId18"/>
    <p:sldId id="292" r:id="rId19"/>
    <p:sldId id="295" r:id="rId20"/>
    <p:sldId id="296" r:id="rId21"/>
    <p:sldId id="286" r:id="rId22"/>
    <p:sldId id="432" r:id="rId23"/>
    <p:sldId id="416" r:id="rId24"/>
    <p:sldId id="288" r:id="rId25"/>
    <p:sldId id="429" r:id="rId26"/>
    <p:sldId id="418" r:id="rId27"/>
    <p:sldId id="435" r:id="rId28"/>
    <p:sldId id="433" r:id="rId29"/>
    <p:sldId id="420" r:id="rId30"/>
    <p:sldId id="434" r:id="rId31"/>
    <p:sldId id="452" r:id="rId32"/>
    <p:sldId id="423" r:id="rId33"/>
    <p:sldId id="422" r:id="rId34"/>
    <p:sldId id="458" r:id="rId35"/>
    <p:sldId id="421" r:id="rId36"/>
    <p:sldId id="425" r:id="rId37"/>
    <p:sldId id="289" r:id="rId38"/>
    <p:sldId id="456" r:id="rId39"/>
    <p:sldId id="455" r:id="rId40"/>
    <p:sldId id="453" r:id="rId41"/>
    <p:sldId id="457" r:id="rId42"/>
    <p:sldId id="424" r:id="rId43"/>
    <p:sldId id="436" r:id="rId44"/>
    <p:sldId id="417" r:id="rId45"/>
    <p:sldId id="427" r:id="rId46"/>
    <p:sldId id="428" r:id="rId47"/>
    <p:sldId id="442" r:id="rId48"/>
    <p:sldId id="443" r:id="rId49"/>
    <p:sldId id="448" r:id="rId50"/>
    <p:sldId id="449" r:id="rId51"/>
    <p:sldId id="430" r:id="rId52"/>
    <p:sldId id="437" r:id="rId53"/>
    <p:sldId id="426" r:id="rId54"/>
    <p:sldId id="445" r:id="rId55"/>
    <p:sldId id="461" r:id="rId56"/>
    <p:sldId id="446" r:id="rId57"/>
    <p:sldId id="459" r:id="rId58"/>
    <p:sldId id="460" r:id="rId59"/>
    <p:sldId id="444" r:id="rId60"/>
    <p:sldId id="450" r:id="rId61"/>
    <p:sldId id="27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76" autoAdjust="0"/>
    <p:restoredTop sz="93215" autoAdjust="0"/>
  </p:normalViewPr>
  <p:slideViewPr>
    <p:cSldViewPr snapToGrid="0">
      <p:cViewPr varScale="1">
        <p:scale>
          <a:sx n="78" d="100"/>
          <a:sy n="78" d="100"/>
        </p:scale>
        <p:origin x="402" y="84"/>
      </p:cViewPr>
      <p:guideLst>
        <p:guide orient="horz" pos="792"/>
        <p:guide pos="3144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16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B7EF3-55A6-4779-AF0F-F0A089F60F30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991072C-4371-4EE9-88CE-85D6FDAE55F6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Bid Items</a:t>
          </a:r>
        </a:p>
      </dgm:t>
    </dgm:pt>
    <dgm:pt modelId="{4AA5E09B-7F39-4226-9E31-CF8888D4B4A2}" type="parTrans" cxnId="{450D34C3-0087-4CAD-B2E6-238245EEE73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C7E0AB2-D404-4433-AE89-A1C03C9CAABC}" type="sibTrans" cxnId="{450D34C3-0087-4CAD-B2E6-238245EEE73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F7067CB-AE00-46FC-87DB-3A17F2F12EAF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Pavement</a:t>
          </a:r>
        </a:p>
      </dgm:t>
    </dgm:pt>
    <dgm:pt modelId="{01431DAE-4D46-467E-A0D0-42D2244DA06C}" type="parTrans" cxnId="{C50E1C5D-EEA1-48D6-A0F6-8547B069B8D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577F32-FCC1-479B-A60B-0BB67A0B4F9A}" type="sibTrans" cxnId="{C50E1C5D-EEA1-48D6-A0F6-8547B069B8D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13A21F6-9CE8-4E92-B108-C5088A7550FC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Excavation</a:t>
          </a:r>
        </a:p>
      </dgm:t>
    </dgm:pt>
    <dgm:pt modelId="{10D91796-1779-4517-912F-1AF463E1D6CB}" type="parTrans" cxnId="{77EE3F07-6781-48CD-A2FE-B2B1595239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199598D-6232-45F1-9F2A-65848405FF58}" type="sibTrans" cxnId="{77EE3F07-6781-48CD-A2FE-B2B1595239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1FA8E9-96F0-42F6-8A47-1097DFFCCEC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Parametric</a:t>
          </a:r>
        </a:p>
      </dgm:t>
    </dgm:pt>
    <dgm:pt modelId="{161B1B26-DB31-4D52-9C27-15EED14F401D}" type="parTrans" cxnId="{8161C377-C683-4274-84D5-4EC696BBAEB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F27602-EBA0-44E8-9DB5-D755688DEADC}" type="sibTrans" cxnId="{8161C377-C683-4274-84D5-4EC696BBAEB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7B5EC5-8D81-4277-A957-83B38CF3F0C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Other Phases</a:t>
          </a:r>
        </a:p>
      </dgm:t>
    </dgm:pt>
    <dgm:pt modelId="{50A7A08B-751E-4DE3-B9F6-6604CBB8CDBC}" type="parTrans" cxnId="{2C6BFAE7-F5BF-4529-B371-A5E9FD75F9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E6C4A4-503E-4921-BF03-D4136CF08ABB}" type="sibTrans" cxnId="{2C6BFAE7-F5BF-4529-B371-A5E9FD75F9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FA2E4B-27B4-438C-B3BD-B22C8503AFA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Drainage/MOT/Mobilization</a:t>
          </a:r>
        </a:p>
      </dgm:t>
    </dgm:pt>
    <dgm:pt modelId="{1E7D34DC-A09A-4C57-97D9-8654507D0B3A}" type="parTrans" cxnId="{CCCA0B29-9776-4705-A0BE-341CD6C026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A337EDB-E611-4B53-B3B6-1AF01D163214}" type="sibTrans" cxnId="{CCCA0B29-9776-4705-A0BE-341CD6C026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DE6294-3028-41A4-BEFF-B56FC204E7A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Contingencies</a:t>
          </a:r>
        </a:p>
      </dgm:t>
    </dgm:pt>
    <dgm:pt modelId="{08A1BFB9-16FD-4B37-8897-2A525A4F7327}" type="parTrans" cxnId="{CB70C158-8025-4135-AE53-225931A51A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59DD66A-55AC-4A7D-AFDE-C43555F5B619}" type="sibTrans" cxnId="{CB70C158-8025-4135-AE53-225931A51A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4FE0EDC-140E-4D6D-A2C4-730636B5CDC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Remember all those risks? Account for them</a:t>
          </a:r>
        </a:p>
      </dgm:t>
    </dgm:pt>
    <dgm:pt modelId="{AC9F8DA8-F7C1-4EF7-94A9-74B8686BDCA3}" type="parTrans" cxnId="{04C953EE-0CA0-4654-91EF-C1E1AB6C47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803E32-8052-4F96-AEC5-BEB30119CF9D}" type="sibTrans" cxnId="{04C953EE-0CA0-4654-91EF-C1E1AB6C47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1A8FE2-F23D-40B8-8B3B-15751AE7423F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Curb/Gutter/Sidewalk</a:t>
          </a:r>
        </a:p>
      </dgm:t>
    </dgm:pt>
    <dgm:pt modelId="{9674632F-82FD-4DF6-9479-A221AB46F69C}" type="parTrans" cxnId="{99F48CE9-C321-4F1F-876F-A8D6F3C52D39}">
      <dgm:prSet/>
      <dgm:spPr/>
      <dgm:t>
        <a:bodyPr/>
        <a:lstStyle/>
        <a:p>
          <a:endParaRPr lang="en-US"/>
        </a:p>
      </dgm:t>
    </dgm:pt>
    <dgm:pt modelId="{BE8537EC-7E5E-490A-B509-C0CC508C2BC9}" type="sibTrans" cxnId="{99F48CE9-C321-4F1F-876F-A8D6F3C52D39}">
      <dgm:prSet/>
      <dgm:spPr/>
      <dgm:t>
        <a:bodyPr/>
        <a:lstStyle/>
        <a:p>
          <a:endParaRPr lang="en-US"/>
        </a:p>
      </dgm:t>
    </dgm:pt>
    <dgm:pt modelId="{F6F80CBE-1C82-4CC1-8015-9FFD8BAED73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Miscellaneous</a:t>
          </a:r>
        </a:p>
      </dgm:t>
    </dgm:pt>
    <dgm:pt modelId="{435A45DB-9264-4A4C-9B7D-A0EF965B464C}" type="parTrans" cxnId="{89A71D21-A893-46BB-B7A6-C41BCEC51999}">
      <dgm:prSet/>
      <dgm:spPr/>
      <dgm:t>
        <a:bodyPr/>
        <a:lstStyle/>
        <a:p>
          <a:endParaRPr lang="en-US"/>
        </a:p>
      </dgm:t>
    </dgm:pt>
    <dgm:pt modelId="{BB3DB48E-12B3-4701-BC85-01CF27EBA765}" type="sibTrans" cxnId="{89A71D21-A893-46BB-B7A6-C41BCEC51999}">
      <dgm:prSet/>
      <dgm:spPr/>
      <dgm:t>
        <a:bodyPr/>
        <a:lstStyle/>
        <a:p>
          <a:endParaRPr lang="en-US"/>
        </a:p>
      </dgm:t>
    </dgm:pt>
    <dgm:pt modelId="{0D726DD1-DFE3-4497-BC88-F8B267161F20}" type="pres">
      <dgm:prSet presAssocID="{5FDB7EF3-55A6-4779-AF0F-F0A089F60F30}" presName="linear" presStyleCnt="0">
        <dgm:presLayoutVars>
          <dgm:dir/>
          <dgm:resizeHandles val="exact"/>
        </dgm:presLayoutVars>
      </dgm:prSet>
      <dgm:spPr/>
    </dgm:pt>
    <dgm:pt modelId="{BF6DCCC7-E2DC-4B06-8796-D16BFA388C02}" type="pres">
      <dgm:prSet presAssocID="{C991072C-4371-4EE9-88CE-85D6FDAE55F6}" presName="comp" presStyleCnt="0"/>
      <dgm:spPr/>
    </dgm:pt>
    <dgm:pt modelId="{C6D7AB61-2EEC-4EF2-9C81-7A8203B6FB1A}" type="pres">
      <dgm:prSet presAssocID="{C991072C-4371-4EE9-88CE-85D6FDAE55F6}" presName="box" presStyleLbl="node1" presStyleIdx="0" presStyleCnt="3" custLinFactNeighborY="581"/>
      <dgm:spPr/>
    </dgm:pt>
    <dgm:pt modelId="{38630F3A-999A-4B67-8281-EB4ABA376F5D}" type="pres">
      <dgm:prSet presAssocID="{C991072C-4371-4EE9-88CE-85D6FDAE55F6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Close-up of calculator and data"/>
        </a:ext>
      </dgm:extLst>
    </dgm:pt>
    <dgm:pt modelId="{857EE0B7-B50F-4B2E-AD4E-2196FFB0BC32}" type="pres">
      <dgm:prSet presAssocID="{C991072C-4371-4EE9-88CE-85D6FDAE55F6}" presName="text" presStyleLbl="node1" presStyleIdx="0" presStyleCnt="3">
        <dgm:presLayoutVars>
          <dgm:bulletEnabled val="1"/>
        </dgm:presLayoutVars>
      </dgm:prSet>
      <dgm:spPr/>
    </dgm:pt>
    <dgm:pt modelId="{B7718A4C-511B-4621-ADB5-A0D6FB30C442}" type="pres">
      <dgm:prSet presAssocID="{1C7E0AB2-D404-4433-AE89-A1C03C9CAABC}" presName="spacer" presStyleCnt="0"/>
      <dgm:spPr/>
    </dgm:pt>
    <dgm:pt modelId="{337ECA9F-A71E-497B-B625-5A2FC9E98ECE}" type="pres">
      <dgm:prSet presAssocID="{041FA8E9-96F0-42F6-8A47-1097DFFCCECE}" presName="comp" presStyleCnt="0"/>
      <dgm:spPr/>
    </dgm:pt>
    <dgm:pt modelId="{879B57FE-A617-4EB7-9606-81792577AF0A}" type="pres">
      <dgm:prSet presAssocID="{041FA8E9-96F0-42F6-8A47-1097DFFCCECE}" presName="box" presStyleLbl="node1" presStyleIdx="1" presStyleCnt="3"/>
      <dgm:spPr/>
    </dgm:pt>
    <dgm:pt modelId="{AF87E2C1-946D-4CDB-A677-1BCF9DC8A7C8}" type="pres">
      <dgm:prSet presAssocID="{041FA8E9-96F0-42F6-8A47-1097DFFCCECE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63959C42-2492-4D89-81D4-C1059A8A863A}" type="pres">
      <dgm:prSet presAssocID="{041FA8E9-96F0-42F6-8A47-1097DFFCCECE}" presName="text" presStyleLbl="node1" presStyleIdx="1" presStyleCnt="3">
        <dgm:presLayoutVars>
          <dgm:bulletEnabled val="1"/>
        </dgm:presLayoutVars>
      </dgm:prSet>
      <dgm:spPr/>
    </dgm:pt>
    <dgm:pt modelId="{915A6BA5-FC02-4805-A44C-99D0C61DA897}" type="pres">
      <dgm:prSet presAssocID="{80F27602-EBA0-44E8-9DB5-D755688DEADC}" presName="spacer" presStyleCnt="0"/>
      <dgm:spPr/>
    </dgm:pt>
    <dgm:pt modelId="{C40501DD-243A-41A5-A20D-8B16C6843952}" type="pres">
      <dgm:prSet presAssocID="{29DE6294-3028-41A4-BEFF-B56FC204E7A0}" presName="comp" presStyleCnt="0"/>
      <dgm:spPr/>
    </dgm:pt>
    <dgm:pt modelId="{E01F53F8-C32E-44B4-9C16-0C3BC5636791}" type="pres">
      <dgm:prSet presAssocID="{29DE6294-3028-41A4-BEFF-B56FC204E7A0}" presName="box" presStyleLbl="node1" presStyleIdx="2" presStyleCnt="3"/>
      <dgm:spPr/>
    </dgm:pt>
    <dgm:pt modelId="{4498C6F6-B4C8-46F4-B556-8645C734003B}" type="pres">
      <dgm:prSet presAssocID="{29DE6294-3028-41A4-BEFF-B56FC204E7A0}" presName="img" presStyleLbl="fgImgPlac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C0CD6C45-43F1-48D7-8572-2451965E7450}" type="pres">
      <dgm:prSet presAssocID="{29DE6294-3028-41A4-BEFF-B56FC204E7A0}" presName="text" presStyleLbl="node1" presStyleIdx="2" presStyleCnt="3">
        <dgm:presLayoutVars>
          <dgm:bulletEnabled val="1"/>
        </dgm:presLayoutVars>
      </dgm:prSet>
      <dgm:spPr/>
    </dgm:pt>
  </dgm:ptLst>
  <dgm:cxnLst>
    <dgm:cxn modelId="{77EE3F07-6781-48CD-A2FE-B2B159523984}" srcId="{C991072C-4371-4EE9-88CE-85D6FDAE55F6}" destId="{C13A21F6-9CE8-4E92-B108-C5088A7550FC}" srcOrd="1" destOrd="0" parTransId="{10D91796-1779-4517-912F-1AF463E1D6CB}" sibTransId="{6199598D-6232-45F1-9F2A-65848405FF58}"/>
    <dgm:cxn modelId="{F165160D-F874-4F1C-B349-B2688D1E75E9}" type="presOf" srcId="{B31A8FE2-F23D-40B8-8B3B-15751AE7423F}" destId="{857EE0B7-B50F-4B2E-AD4E-2196FFB0BC32}" srcOrd="1" destOrd="3" presId="urn:microsoft.com/office/officeart/2005/8/layout/vList4"/>
    <dgm:cxn modelId="{0BA8AE1C-5C15-4A16-B479-31276C8C4836}" type="presOf" srcId="{C991072C-4371-4EE9-88CE-85D6FDAE55F6}" destId="{C6D7AB61-2EEC-4EF2-9C81-7A8203B6FB1A}" srcOrd="0" destOrd="0" presId="urn:microsoft.com/office/officeart/2005/8/layout/vList4"/>
    <dgm:cxn modelId="{89A71D21-A893-46BB-B7A6-C41BCEC51999}" srcId="{041FA8E9-96F0-42F6-8A47-1097DFFCCECE}" destId="{F6F80CBE-1C82-4CC1-8015-9FFD8BAED734}" srcOrd="2" destOrd="0" parTransId="{435A45DB-9264-4A4C-9B7D-A0EF965B464C}" sibTransId="{BB3DB48E-12B3-4701-BC85-01CF27EBA765}"/>
    <dgm:cxn modelId="{E10C2E21-FDE4-4EA2-9F2F-3AB61C353C53}" type="presOf" srcId="{4F7067CB-AE00-46FC-87DB-3A17F2F12EAF}" destId="{857EE0B7-B50F-4B2E-AD4E-2196FFB0BC32}" srcOrd="1" destOrd="1" presId="urn:microsoft.com/office/officeart/2005/8/layout/vList4"/>
    <dgm:cxn modelId="{893EC726-01BC-4635-B8B4-229BD0CA1DBB}" type="presOf" srcId="{DB7B5EC5-8D81-4277-A957-83B38CF3F0CF}" destId="{879B57FE-A617-4EB7-9606-81792577AF0A}" srcOrd="0" destOrd="1" presId="urn:microsoft.com/office/officeart/2005/8/layout/vList4"/>
    <dgm:cxn modelId="{CCCA0B29-9776-4705-A0BE-341CD6C02631}" srcId="{041FA8E9-96F0-42F6-8A47-1097DFFCCECE}" destId="{7AFA2E4B-27B4-438C-B3BD-B22C8503AFAD}" srcOrd="1" destOrd="0" parTransId="{1E7D34DC-A09A-4C57-97D9-8654507D0B3A}" sibTransId="{8A337EDB-E611-4B53-B3B6-1AF01D163214}"/>
    <dgm:cxn modelId="{68EEEE40-8990-41F9-9D31-07B7BB61D519}" type="presOf" srcId="{5FDB7EF3-55A6-4779-AF0F-F0A089F60F30}" destId="{0D726DD1-DFE3-4497-BC88-F8B267161F20}" srcOrd="0" destOrd="0" presId="urn:microsoft.com/office/officeart/2005/8/layout/vList4"/>
    <dgm:cxn modelId="{C50E1C5D-EEA1-48D6-A0F6-8547B069B8DA}" srcId="{C991072C-4371-4EE9-88CE-85D6FDAE55F6}" destId="{4F7067CB-AE00-46FC-87DB-3A17F2F12EAF}" srcOrd="0" destOrd="0" parTransId="{01431DAE-4D46-467E-A0D0-42D2244DA06C}" sibTransId="{59577F32-FCC1-479B-A60B-0BB67A0B4F9A}"/>
    <dgm:cxn modelId="{B8BDCD5D-382D-4973-B2AD-6EA952764F95}" type="presOf" srcId="{C13A21F6-9CE8-4E92-B108-C5088A7550FC}" destId="{C6D7AB61-2EEC-4EF2-9C81-7A8203B6FB1A}" srcOrd="0" destOrd="2" presId="urn:microsoft.com/office/officeart/2005/8/layout/vList4"/>
    <dgm:cxn modelId="{8616C060-975F-4780-AFEE-4BB82C3E5CD5}" type="presOf" srcId="{B31A8FE2-F23D-40B8-8B3B-15751AE7423F}" destId="{C6D7AB61-2EEC-4EF2-9C81-7A8203B6FB1A}" srcOrd="0" destOrd="3" presId="urn:microsoft.com/office/officeart/2005/8/layout/vList4"/>
    <dgm:cxn modelId="{986FEE4E-F9B7-4A04-95AD-7ED2D95EEBB2}" type="presOf" srcId="{4F7067CB-AE00-46FC-87DB-3A17F2F12EAF}" destId="{C6D7AB61-2EEC-4EF2-9C81-7A8203B6FB1A}" srcOrd="0" destOrd="1" presId="urn:microsoft.com/office/officeart/2005/8/layout/vList4"/>
    <dgm:cxn modelId="{8161C377-C683-4274-84D5-4EC696BBAEB3}" srcId="{5FDB7EF3-55A6-4779-AF0F-F0A089F60F30}" destId="{041FA8E9-96F0-42F6-8A47-1097DFFCCECE}" srcOrd="1" destOrd="0" parTransId="{161B1B26-DB31-4D52-9C27-15EED14F401D}" sibTransId="{80F27602-EBA0-44E8-9DB5-D755688DEADC}"/>
    <dgm:cxn modelId="{CB3E8D58-6F94-4FA8-8BB9-9E5D1D9C7F36}" type="presOf" srcId="{C991072C-4371-4EE9-88CE-85D6FDAE55F6}" destId="{857EE0B7-B50F-4B2E-AD4E-2196FFB0BC32}" srcOrd="1" destOrd="0" presId="urn:microsoft.com/office/officeart/2005/8/layout/vList4"/>
    <dgm:cxn modelId="{CB70C158-8025-4135-AE53-225931A51A33}" srcId="{5FDB7EF3-55A6-4779-AF0F-F0A089F60F30}" destId="{29DE6294-3028-41A4-BEFF-B56FC204E7A0}" srcOrd="2" destOrd="0" parTransId="{08A1BFB9-16FD-4B37-8897-2A525A4F7327}" sibTransId="{259DD66A-55AC-4A7D-AFDE-C43555F5B619}"/>
    <dgm:cxn modelId="{94923397-B6F8-4BF0-B22D-E75F4056E206}" type="presOf" srcId="{041FA8E9-96F0-42F6-8A47-1097DFFCCECE}" destId="{63959C42-2492-4D89-81D4-C1059A8A863A}" srcOrd="1" destOrd="0" presId="urn:microsoft.com/office/officeart/2005/8/layout/vList4"/>
    <dgm:cxn modelId="{20A0DB9F-62FF-467C-89E5-06F6D2C9AF0D}" type="presOf" srcId="{F6F80CBE-1C82-4CC1-8015-9FFD8BAED734}" destId="{879B57FE-A617-4EB7-9606-81792577AF0A}" srcOrd="0" destOrd="3" presId="urn:microsoft.com/office/officeart/2005/8/layout/vList4"/>
    <dgm:cxn modelId="{E2D006A9-A8D5-4454-B43C-3CA48B934E00}" type="presOf" srcId="{F4FE0EDC-140E-4D6D-A2C4-730636B5CDC2}" destId="{E01F53F8-C32E-44B4-9C16-0C3BC5636791}" srcOrd="0" destOrd="1" presId="urn:microsoft.com/office/officeart/2005/8/layout/vList4"/>
    <dgm:cxn modelId="{3DFAF1B7-FAC2-4297-B0CD-4EEB8A44C42E}" type="presOf" srcId="{F4FE0EDC-140E-4D6D-A2C4-730636B5CDC2}" destId="{C0CD6C45-43F1-48D7-8572-2451965E7450}" srcOrd="1" destOrd="1" presId="urn:microsoft.com/office/officeart/2005/8/layout/vList4"/>
    <dgm:cxn modelId="{450D34C3-0087-4CAD-B2E6-238245EEE73A}" srcId="{5FDB7EF3-55A6-4779-AF0F-F0A089F60F30}" destId="{C991072C-4371-4EE9-88CE-85D6FDAE55F6}" srcOrd="0" destOrd="0" parTransId="{4AA5E09B-7F39-4226-9E31-CF8888D4B4A2}" sibTransId="{1C7E0AB2-D404-4433-AE89-A1C03C9CAABC}"/>
    <dgm:cxn modelId="{E757F6CD-FE0E-4BD9-8CC8-88B301238097}" type="presOf" srcId="{29DE6294-3028-41A4-BEFF-B56FC204E7A0}" destId="{C0CD6C45-43F1-48D7-8572-2451965E7450}" srcOrd="1" destOrd="0" presId="urn:microsoft.com/office/officeart/2005/8/layout/vList4"/>
    <dgm:cxn modelId="{FE14C3CE-8659-4598-90AF-3539AE148658}" type="presOf" srcId="{041FA8E9-96F0-42F6-8A47-1097DFFCCECE}" destId="{879B57FE-A617-4EB7-9606-81792577AF0A}" srcOrd="0" destOrd="0" presId="urn:microsoft.com/office/officeart/2005/8/layout/vList4"/>
    <dgm:cxn modelId="{98C923D1-DC6E-4C20-9960-41BD1AF8297F}" type="presOf" srcId="{DB7B5EC5-8D81-4277-A957-83B38CF3F0CF}" destId="{63959C42-2492-4D89-81D4-C1059A8A863A}" srcOrd="1" destOrd="1" presId="urn:microsoft.com/office/officeart/2005/8/layout/vList4"/>
    <dgm:cxn modelId="{14EB48D6-F415-4034-9AB5-50C1DB46136A}" type="presOf" srcId="{29DE6294-3028-41A4-BEFF-B56FC204E7A0}" destId="{E01F53F8-C32E-44B4-9C16-0C3BC5636791}" srcOrd="0" destOrd="0" presId="urn:microsoft.com/office/officeart/2005/8/layout/vList4"/>
    <dgm:cxn modelId="{5039D2DF-2E6C-410F-A0FB-5A1A4D0531DA}" type="presOf" srcId="{F6F80CBE-1C82-4CC1-8015-9FFD8BAED734}" destId="{63959C42-2492-4D89-81D4-C1059A8A863A}" srcOrd="1" destOrd="3" presId="urn:microsoft.com/office/officeart/2005/8/layout/vList4"/>
    <dgm:cxn modelId="{2C6BFAE7-F5BF-4529-B371-A5E9FD75F91D}" srcId="{041FA8E9-96F0-42F6-8A47-1097DFFCCECE}" destId="{DB7B5EC5-8D81-4277-A957-83B38CF3F0CF}" srcOrd="0" destOrd="0" parTransId="{50A7A08B-751E-4DE3-B9F6-6604CBB8CDBC}" sibTransId="{65E6C4A4-503E-4921-BF03-D4136CF08ABB}"/>
    <dgm:cxn modelId="{5F831CE9-E366-4B4C-8B2F-1CE201B5E8AA}" type="presOf" srcId="{7AFA2E4B-27B4-438C-B3BD-B22C8503AFAD}" destId="{63959C42-2492-4D89-81D4-C1059A8A863A}" srcOrd="1" destOrd="2" presId="urn:microsoft.com/office/officeart/2005/8/layout/vList4"/>
    <dgm:cxn modelId="{99F48CE9-C321-4F1F-876F-A8D6F3C52D39}" srcId="{C991072C-4371-4EE9-88CE-85D6FDAE55F6}" destId="{B31A8FE2-F23D-40B8-8B3B-15751AE7423F}" srcOrd="2" destOrd="0" parTransId="{9674632F-82FD-4DF6-9479-A221AB46F69C}" sibTransId="{BE8537EC-7E5E-490A-B509-C0CC508C2BC9}"/>
    <dgm:cxn modelId="{04C953EE-0CA0-4654-91EF-C1E1AB6C4721}" srcId="{29DE6294-3028-41A4-BEFF-B56FC204E7A0}" destId="{F4FE0EDC-140E-4D6D-A2C4-730636B5CDC2}" srcOrd="0" destOrd="0" parTransId="{AC9F8DA8-F7C1-4EF7-94A9-74B8686BDCA3}" sibTransId="{B3803E32-8052-4F96-AEC5-BEB30119CF9D}"/>
    <dgm:cxn modelId="{43ED2DF5-62E7-44D6-9DE7-CB1419E1C2D3}" type="presOf" srcId="{C13A21F6-9CE8-4E92-B108-C5088A7550FC}" destId="{857EE0B7-B50F-4B2E-AD4E-2196FFB0BC32}" srcOrd="1" destOrd="2" presId="urn:microsoft.com/office/officeart/2005/8/layout/vList4"/>
    <dgm:cxn modelId="{2D6381F7-579D-4BB5-8E0B-06B09D17549F}" type="presOf" srcId="{7AFA2E4B-27B4-438C-B3BD-B22C8503AFAD}" destId="{879B57FE-A617-4EB7-9606-81792577AF0A}" srcOrd="0" destOrd="2" presId="urn:microsoft.com/office/officeart/2005/8/layout/vList4"/>
    <dgm:cxn modelId="{7040819F-C432-414A-9494-390DA7FECFA8}" type="presParOf" srcId="{0D726DD1-DFE3-4497-BC88-F8B267161F20}" destId="{BF6DCCC7-E2DC-4B06-8796-D16BFA388C02}" srcOrd="0" destOrd="0" presId="urn:microsoft.com/office/officeart/2005/8/layout/vList4"/>
    <dgm:cxn modelId="{02BC2D0C-F27E-4EFA-9920-B983C5157C9F}" type="presParOf" srcId="{BF6DCCC7-E2DC-4B06-8796-D16BFA388C02}" destId="{C6D7AB61-2EEC-4EF2-9C81-7A8203B6FB1A}" srcOrd="0" destOrd="0" presId="urn:microsoft.com/office/officeart/2005/8/layout/vList4"/>
    <dgm:cxn modelId="{B5CFDD69-1376-4C5D-8500-4702A544B02D}" type="presParOf" srcId="{BF6DCCC7-E2DC-4B06-8796-D16BFA388C02}" destId="{38630F3A-999A-4B67-8281-EB4ABA376F5D}" srcOrd="1" destOrd="0" presId="urn:microsoft.com/office/officeart/2005/8/layout/vList4"/>
    <dgm:cxn modelId="{F4FF8A8A-B1C6-445B-A570-D7B4A5684C3F}" type="presParOf" srcId="{BF6DCCC7-E2DC-4B06-8796-D16BFA388C02}" destId="{857EE0B7-B50F-4B2E-AD4E-2196FFB0BC32}" srcOrd="2" destOrd="0" presId="urn:microsoft.com/office/officeart/2005/8/layout/vList4"/>
    <dgm:cxn modelId="{9883ED81-1972-4668-A934-59CCF497DA5A}" type="presParOf" srcId="{0D726DD1-DFE3-4497-BC88-F8B267161F20}" destId="{B7718A4C-511B-4621-ADB5-A0D6FB30C442}" srcOrd="1" destOrd="0" presId="urn:microsoft.com/office/officeart/2005/8/layout/vList4"/>
    <dgm:cxn modelId="{E76850C2-EC52-4993-BD8E-1DA22997976F}" type="presParOf" srcId="{0D726DD1-DFE3-4497-BC88-F8B267161F20}" destId="{337ECA9F-A71E-497B-B625-5A2FC9E98ECE}" srcOrd="2" destOrd="0" presId="urn:microsoft.com/office/officeart/2005/8/layout/vList4"/>
    <dgm:cxn modelId="{5D162DB8-AA65-49DB-94AB-A9BEB3879E16}" type="presParOf" srcId="{337ECA9F-A71E-497B-B625-5A2FC9E98ECE}" destId="{879B57FE-A617-4EB7-9606-81792577AF0A}" srcOrd="0" destOrd="0" presId="urn:microsoft.com/office/officeart/2005/8/layout/vList4"/>
    <dgm:cxn modelId="{B7E91183-EA57-4F9C-8CCB-1C99BAE6C3B6}" type="presParOf" srcId="{337ECA9F-A71E-497B-B625-5A2FC9E98ECE}" destId="{AF87E2C1-946D-4CDB-A677-1BCF9DC8A7C8}" srcOrd="1" destOrd="0" presId="urn:microsoft.com/office/officeart/2005/8/layout/vList4"/>
    <dgm:cxn modelId="{2269754C-3A15-48DF-89DB-B9AA8A40C880}" type="presParOf" srcId="{337ECA9F-A71E-497B-B625-5A2FC9E98ECE}" destId="{63959C42-2492-4D89-81D4-C1059A8A863A}" srcOrd="2" destOrd="0" presId="urn:microsoft.com/office/officeart/2005/8/layout/vList4"/>
    <dgm:cxn modelId="{4CB0426B-F7E4-4456-8F45-8837B714CBF9}" type="presParOf" srcId="{0D726DD1-DFE3-4497-BC88-F8B267161F20}" destId="{915A6BA5-FC02-4805-A44C-99D0C61DA897}" srcOrd="3" destOrd="0" presId="urn:microsoft.com/office/officeart/2005/8/layout/vList4"/>
    <dgm:cxn modelId="{970F978E-FD18-465C-98A3-40EF36D0E1F3}" type="presParOf" srcId="{0D726DD1-DFE3-4497-BC88-F8B267161F20}" destId="{C40501DD-243A-41A5-A20D-8B16C6843952}" srcOrd="4" destOrd="0" presId="urn:microsoft.com/office/officeart/2005/8/layout/vList4"/>
    <dgm:cxn modelId="{622206E6-9382-4FD5-A0BE-A6A3229A45DB}" type="presParOf" srcId="{C40501DD-243A-41A5-A20D-8B16C6843952}" destId="{E01F53F8-C32E-44B4-9C16-0C3BC5636791}" srcOrd="0" destOrd="0" presId="urn:microsoft.com/office/officeart/2005/8/layout/vList4"/>
    <dgm:cxn modelId="{BC8FB259-659F-46BA-B71E-1B89E8DD922E}" type="presParOf" srcId="{C40501DD-243A-41A5-A20D-8B16C6843952}" destId="{4498C6F6-B4C8-46F4-B556-8645C734003B}" srcOrd="1" destOrd="0" presId="urn:microsoft.com/office/officeart/2005/8/layout/vList4"/>
    <dgm:cxn modelId="{C0408591-F626-453C-8D9F-FAD8714A5808}" type="presParOf" srcId="{C40501DD-243A-41A5-A20D-8B16C6843952}" destId="{C0CD6C45-43F1-48D7-8572-2451965E745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DB7EF3-55A6-4779-AF0F-F0A089F60F30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991072C-4371-4EE9-88CE-85D6FDAE55F6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Bid Items</a:t>
          </a:r>
        </a:p>
      </dgm:t>
    </dgm:pt>
    <dgm:pt modelId="{4AA5E09B-7F39-4226-9E31-CF8888D4B4A2}" type="parTrans" cxnId="{450D34C3-0087-4CAD-B2E6-238245EEE73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C7E0AB2-D404-4433-AE89-A1C03C9CAABC}" type="sibTrans" cxnId="{450D34C3-0087-4CAD-B2E6-238245EEE73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F7067CB-AE00-46FC-87DB-3A17F2F12EAF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Pavement</a:t>
          </a:r>
        </a:p>
      </dgm:t>
    </dgm:pt>
    <dgm:pt modelId="{01431DAE-4D46-467E-A0D0-42D2244DA06C}" type="parTrans" cxnId="{C50E1C5D-EEA1-48D6-A0F6-8547B069B8D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577F32-FCC1-479B-A60B-0BB67A0B4F9A}" type="sibTrans" cxnId="{C50E1C5D-EEA1-48D6-A0F6-8547B069B8D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13A21F6-9CE8-4E92-B108-C5088A7550FC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Excavation</a:t>
          </a:r>
        </a:p>
      </dgm:t>
    </dgm:pt>
    <dgm:pt modelId="{10D91796-1779-4517-912F-1AF463E1D6CB}" type="parTrans" cxnId="{77EE3F07-6781-48CD-A2FE-B2B1595239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199598D-6232-45F1-9F2A-65848405FF58}" type="sibTrans" cxnId="{77EE3F07-6781-48CD-A2FE-B2B1595239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1FA8E9-96F0-42F6-8A47-1097DFFCCEC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Parametric</a:t>
          </a:r>
        </a:p>
      </dgm:t>
    </dgm:pt>
    <dgm:pt modelId="{161B1B26-DB31-4D52-9C27-15EED14F401D}" type="parTrans" cxnId="{8161C377-C683-4274-84D5-4EC696BBAEB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F27602-EBA0-44E8-9DB5-D755688DEADC}" type="sibTrans" cxnId="{8161C377-C683-4274-84D5-4EC696BBAEB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7B5EC5-8D81-4277-A957-83B38CF3F0C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Other Phases</a:t>
          </a:r>
        </a:p>
      </dgm:t>
    </dgm:pt>
    <dgm:pt modelId="{50A7A08B-751E-4DE3-B9F6-6604CBB8CDBC}" type="parTrans" cxnId="{2C6BFAE7-F5BF-4529-B371-A5E9FD75F9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E6C4A4-503E-4921-BF03-D4136CF08ABB}" type="sibTrans" cxnId="{2C6BFAE7-F5BF-4529-B371-A5E9FD75F9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FA2E4B-27B4-438C-B3BD-B22C8503AFA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Drainage/MOT/Mobilization</a:t>
          </a:r>
        </a:p>
      </dgm:t>
    </dgm:pt>
    <dgm:pt modelId="{1E7D34DC-A09A-4C57-97D9-8654507D0B3A}" type="parTrans" cxnId="{CCCA0B29-9776-4705-A0BE-341CD6C026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A337EDB-E611-4B53-B3B6-1AF01D163214}" type="sibTrans" cxnId="{CCCA0B29-9776-4705-A0BE-341CD6C026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DE6294-3028-41A4-BEFF-B56FC204E7A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Contingencies</a:t>
          </a:r>
        </a:p>
      </dgm:t>
    </dgm:pt>
    <dgm:pt modelId="{08A1BFB9-16FD-4B37-8897-2A525A4F7327}" type="parTrans" cxnId="{CB70C158-8025-4135-AE53-225931A51A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59DD66A-55AC-4A7D-AFDE-C43555F5B619}" type="sibTrans" cxnId="{CB70C158-8025-4135-AE53-225931A51A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4FE0EDC-140E-4D6D-A2C4-730636B5CDC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See all those risks? Account for them</a:t>
          </a:r>
        </a:p>
      </dgm:t>
    </dgm:pt>
    <dgm:pt modelId="{AC9F8DA8-F7C1-4EF7-94A9-74B8686BDCA3}" type="parTrans" cxnId="{04C953EE-0CA0-4654-91EF-C1E1AB6C47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803E32-8052-4F96-AEC5-BEB30119CF9D}" type="sibTrans" cxnId="{04C953EE-0CA0-4654-91EF-C1E1AB6C472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1A8FE2-F23D-40B8-8B3B-15751AE7423F}">
      <dgm:prSet phldrT="[Text]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Curb/Gutter/Sidewalk</a:t>
          </a:r>
        </a:p>
      </dgm:t>
    </dgm:pt>
    <dgm:pt modelId="{9674632F-82FD-4DF6-9479-A221AB46F69C}" type="parTrans" cxnId="{99F48CE9-C321-4F1F-876F-A8D6F3C52D39}">
      <dgm:prSet/>
      <dgm:spPr/>
      <dgm:t>
        <a:bodyPr/>
        <a:lstStyle/>
        <a:p>
          <a:endParaRPr lang="en-US"/>
        </a:p>
      </dgm:t>
    </dgm:pt>
    <dgm:pt modelId="{BE8537EC-7E5E-490A-B509-C0CC508C2BC9}" type="sibTrans" cxnId="{99F48CE9-C321-4F1F-876F-A8D6F3C52D39}">
      <dgm:prSet/>
      <dgm:spPr/>
      <dgm:t>
        <a:bodyPr/>
        <a:lstStyle/>
        <a:p>
          <a:endParaRPr lang="en-US"/>
        </a:p>
      </dgm:t>
    </dgm:pt>
    <dgm:pt modelId="{F6F80CBE-1C82-4CC1-8015-9FFD8BAED73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Miscellaneous</a:t>
          </a:r>
        </a:p>
      </dgm:t>
    </dgm:pt>
    <dgm:pt modelId="{435A45DB-9264-4A4C-9B7D-A0EF965B464C}" type="parTrans" cxnId="{89A71D21-A893-46BB-B7A6-C41BCEC51999}">
      <dgm:prSet/>
      <dgm:spPr/>
      <dgm:t>
        <a:bodyPr/>
        <a:lstStyle/>
        <a:p>
          <a:endParaRPr lang="en-US"/>
        </a:p>
      </dgm:t>
    </dgm:pt>
    <dgm:pt modelId="{BB3DB48E-12B3-4701-BC85-01CF27EBA765}" type="sibTrans" cxnId="{89A71D21-A893-46BB-B7A6-C41BCEC51999}">
      <dgm:prSet/>
      <dgm:spPr/>
      <dgm:t>
        <a:bodyPr/>
        <a:lstStyle/>
        <a:p>
          <a:endParaRPr lang="en-US"/>
        </a:p>
      </dgm:t>
    </dgm:pt>
    <dgm:pt modelId="{C2DFE20F-CC63-43E0-AE97-1F4CCCF42FB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Escalation</a:t>
          </a:r>
        </a:p>
      </dgm:t>
    </dgm:pt>
    <dgm:pt modelId="{137FD33E-49DC-4469-8B2C-30AADF5AFCA1}" type="parTrans" cxnId="{C178E9D6-42CE-4301-AAAA-FF925F9CB893}">
      <dgm:prSet/>
      <dgm:spPr/>
      <dgm:t>
        <a:bodyPr/>
        <a:lstStyle/>
        <a:p>
          <a:endParaRPr lang="en-US"/>
        </a:p>
      </dgm:t>
    </dgm:pt>
    <dgm:pt modelId="{BBA546EE-A3DD-479B-8F6A-B72C831C6CA1}" type="sibTrans" cxnId="{C178E9D6-42CE-4301-AAAA-FF925F9CB893}">
      <dgm:prSet/>
      <dgm:spPr/>
      <dgm:t>
        <a:bodyPr/>
        <a:lstStyle/>
        <a:p>
          <a:endParaRPr lang="en-US"/>
        </a:p>
      </dgm:t>
    </dgm:pt>
    <dgm:pt modelId="{D00C6B57-272E-4A8E-A471-56F5C1A5F4A9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Time Risk</a:t>
          </a:r>
        </a:p>
      </dgm:t>
    </dgm:pt>
    <dgm:pt modelId="{1CFA69D3-1C36-4EC6-8675-ACEAC64BB83F}" type="parTrans" cxnId="{D3DDEA63-453A-4991-8984-28A96891E44C}">
      <dgm:prSet/>
      <dgm:spPr/>
      <dgm:t>
        <a:bodyPr/>
        <a:lstStyle/>
        <a:p>
          <a:endParaRPr lang="en-US"/>
        </a:p>
      </dgm:t>
    </dgm:pt>
    <dgm:pt modelId="{06230BAB-7929-42F8-BF7C-BA6DAF9248C9}" type="sibTrans" cxnId="{D3DDEA63-453A-4991-8984-28A96891E44C}">
      <dgm:prSet/>
      <dgm:spPr/>
      <dgm:t>
        <a:bodyPr/>
        <a:lstStyle/>
        <a:p>
          <a:endParaRPr lang="en-US"/>
        </a:p>
      </dgm:t>
    </dgm:pt>
    <dgm:pt modelId="{0D726DD1-DFE3-4497-BC88-F8B267161F20}" type="pres">
      <dgm:prSet presAssocID="{5FDB7EF3-55A6-4779-AF0F-F0A089F60F30}" presName="linear" presStyleCnt="0">
        <dgm:presLayoutVars>
          <dgm:dir/>
          <dgm:resizeHandles val="exact"/>
        </dgm:presLayoutVars>
      </dgm:prSet>
      <dgm:spPr/>
    </dgm:pt>
    <dgm:pt modelId="{BF6DCCC7-E2DC-4B06-8796-D16BFA388C02}" type="pres">
      <dgm:prSet presAssocID="{C991072C-4371-4EE9-88CE-85D6FDAE55F6}" presName="comp" presStyleCnt="0"/>
      <dgm:spPr/>
    </dgm:pt>
    <dgm:pt modelId="{C6D7AB61-2EEC-4EF2-9C81-7A8203B6FB1A}" type="pres">
      <dgm:prSet presAssocID="{C991072C-4371-4EE9-88CE-85D6FDAE55F6}" presName="box" presStyleLbl="node1" presStyleIdx="0" presStyleCnt="4" custLinFactNeighborY="581"/>
      <dgm:spPr/>
    </dgm:pt>
    <dgm:pt modelId="{38630F3A-999A-4B67-8281-EB4ABA376F5D}" type="pres">
      <dgm:prSet presAssocID="{C991072C-4371-4EE9-88CE-85D6FDAE55F6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id="0" name="" descr="Close-up of calculator and data"/>
        </a:ext>
      </dgm:extLst>
    </dgm:pt>
    <dgm:pt modelId="{857EE0B7-B50F-4B2E-AD4E-2196FFB0BC32}" type="pres">
      <dgm:prSet presAssocID="{C991072C-4371-4EE9-88CE-85D6FDAE55F6}" presName="text" presStyleLbl="node1" presStyleIdx="0" presStyleCnt="4">
        <dgm:presLayoutVars>
          <dgm:bulletEnabled val="1"/>
        </dgm:presLayoutVars>
      </dgm:prSet>
      <dgm:spPr/>
    </dgm:pt>
    <dgm:pt modelId="{B7718A4C-511B-4621-ADB5-A0D6FB30C442}" type="pres">
      <dgm:prSet presAssocID="{1C7E0AB2-D404-4433-AE89-A1C03C9CAABC}" presName="spacer" presStyleCnt="0"/>
      <dgm:spPr/>
    </dgm:pt>
    <dgm:pt modelId="{337ECA9F-A71E-497B-B625-5A2FC9E98ECE}" type="pres">
      <dgm:prSet presAssocID="{041FA8E9-96F0-42F6-8A47-1097DFFCCECE}" presName="comp" presStyleCnt="0"/>
      <dgm:spPr/>
    </dgm:pt>
    <dgm:pt modelId="{879B57FE-A617-4EB7-9606-81792577AF0A}" type="pres">
      <dgm:prSet presAssocID="{041FA8E9-96F0-42F6-8A47-1097DFFCCECE}" presName="box" presStyleLbl="node1" presStyleIdx="1" presStyleCnt="4"/>
      <dgm:spPr/>
    </dgm:pt>
    <dgm:pt modelId="{AF87E2C1-946D-4CDB-A677-1BCF9DC8A7C8}" type="pres">
      <dgm:prSet presAssocID="{041FA8E9-96F0-42F6-8A47-1097DFFCCECE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63959C42-2492-4D89-81D4-C1059A8A863A}" type="pres">
      <dgm:prSet presAssocID="{041FA8E9-96F0-42F6-8A47-1097DFFCCECE}" presName="text" presStyleLbl="node1" presStyleIdx="1" presStyleCnt="4">
        <dgm:presLayoutVars>
          <dgm:bulletEnabled val="1"/>
        </dgm:presLayoutVars>
      </dgm:prSet>
      <dgm:spPr/>
    </dgm:pt>
    <dgm:pt modelId="{915A6BA5-FC02-4805-A44C-99D0C61DA897}" type="pres">
      <dgm:prSet presAssocID="{80F27602-EBA0-44E8-9DB5-D755688DEADC}" presName="spacer" presStyleCnt="0"/>
      <dgm:spPr/>
    </dgm:pt>
    <dgm:pt modelId="{C40501DD-243A-41A5-A20D-8B16C6843952}" type="pres">
      <dgm:prSet presAssocID="{29DE6294-3028-41A4-BEFF-B56FC204E7A0}" presName="comp" presStyleCnt="0"/>
      <dgm:spPr/>
    </dgm:pt>
    <dgm:pt modelId="{E01F53F8-C32E-44B4-9C16-0C3BC5636791}" type="pres">
      <dgm:prSet presAssocID="{29DE6294-3028-41A4-BEFF-B56FC204E7A0}" presName="box" presStyleLbl="node1" presStyleIdx="2" presStyleCnt="4"/>
      <dgm:spPr/>
    </dgm:pt>
    <dgm:pt modelId="{4498C6F6-B4C8-46F4-B556-8645C734003B}" type="pres">
      <dgm:prSet presAssocID="{29DE6294-3028-41A4-BEFF-B56FC204E7A0}" presName="img" presStyleLbl="fgImgPlace1" presStyleIdx="2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C0CD6C45-43F1-48D7-8572-2451965E7450}" type="pres">
      <dgm:prSet presAssocID="{29DE6294-3028-41A4-BEFF-B56FC204E7A0}" presName="text" presStyleLbl="node1" presStyleIdx="2" presStyleCnt="4">
        <dgm:presLayoutVars>
          <dgm:bulletEnabled val="1"/>
        </dgm:presLayoutVars>
      </dgm:prSet>
      <dgm:spPr/>
    </dgm:pt>
    <dgm:pt modelId="{C42974B4-78A0-4D1F-8E78-F0897A1FBF98}" type="pres">
      <dgm:prSet presAssocID="{259DD66A-55AC-4A7D-AFDE-C43555F5B619}" presName="spacer" presStyleCnt="0"/>
      <dgm:spPr/>
    </dgm:pt>
    <dgm:pt modelId="{66F20071-642C-4D7C-9985-CB6E04AA26F4}" type="pres">
      <dgm:prSet presAssocID="{C2DFE20F-CC63-43E0-AE97-1F4CCCF42FBC}" presName="comp" presStyleCnt="0"/>
      <dgm:spPr/>
    </dgm:pt>
    <dgm:pt modelId="{A2857935-81B1-4752-A6A7-E178DEF11DCB}" type="pres">
      <dgm:prSet presAssocID="{C2DFE20F-CC63-43E0-AE97-1F4CCCF42FBC}" presName="box" presStyleLbl="node1" presStyleIdx="3" presStyleCnt="4"/>
      <dgm:spPr/>
    </dgm:pt>
    <dgm:pt modelId="{6A995622-883A-4303-B93E-236AD1F22FCB}" type="pres">
      <dgm:prSet presAssocID="{C2DFE20F-CC63-43E0-AE97-1F4CCCF42FBC}" presName="img" presStyleLbl="fgImgPlace1" presStyleIdx="3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AD36D68F-4018-4338-AC15-510C27F6204D}" type="pres">
      <dgm:prSet presAssocID="{C2DFE20F-CC63-43E0-AE97-1F4CCCF42FBC}" presName="text" presStyleLbl="node1" presStyleIdx="3" presStyleCnt="4">
        <dgm:presLayoutVars>
          <dgm:bulletEnabled val="1"/>
        </dgm:presLayoutVars>
      </dgm:prSet>
      <dgm:spPr/>
    </dgm:pt>
  </dgm:ptLst>
  <dgm:cxnLst>
    <dgm:cxn modelId="{77EE3F07-6781-48CD-A2FE-B2B159523984}" srcId="{C991072C-4371-4EE9-88CE-85D6FDAE55F6}" destId="{C13A21F6-9CE8-4E92-B108-C5088A7550FC}" srcOrd="1" destOrd="0" parTransId="{10D91796-1779-4517-912F-1AF463E1D6CB}" sibTransId="{6199598D-6232-45F1-9F2A-65848405FF58}"/>
    <dgm:cxn modelId="{F165160D-F874-4F1C-B349-B2688D1E75E9}" type="presOf" srcId="{B31A8FE2-F23D-40B8-8B3B-15751AE7423F}" destId="{857EE0B7-B50F-4B2E-AD4E-2196FFB0BC32}" srcOrd="1" destOrd="3" presId="urn:microsoft.com/office/officeart/2005/8/layout/vList4"/>
    <dgm:cxn modelId="{1459B310-D659-4E9C-89AE-E4CE51A24ACC}" type="presOf" srcId="{D00C6B57-272E-4A8E-A471-56F5C1A5F4A9}" destId="{AD36D68F-4018-4338-AC15-510C27F6204D}" srcOrd="1" destOrd="1" presId="urn:microsoft.com/office/officeart/2005/8/layout/vList4"/>
    <dgm:cxn modelId="{0BA8AE1C-5C15-4A16-B479-31276C8C4836}" type="presOf" srcId="{C991072C-4371-4EE9-88CE-85D6FDAE55F6}" destId="{C6D7AB61-2EEC-4EF2-9C81-7A8203B6FB1A}" srcOrd="0" destOrd="0" presId="urn:microsoft.com/office/officeart/2005/8/layout/vList4"/>
    <dgm:cxn modelId="{89A71D21-A893-46BB-B7A6-C41BCEC51999}" srcId="{041FA8E9-96F0-42F6-8A47-1097DFFCCECE}" destId="{F6F80CBE-1C82-4CC1-8015-9FFD8BAED734}" srcOrd="2" destOrd="0" parTransId="{435A45DB-9264-4A4C-9B7D-A0EF965B464C}" sibTransId="{BB3DB48E-12B3-4701-BC85-01CF27EBA765}"/>
    <dgm:cxn modelId="{E10C2E21-FDE4-4EA2-9F2F-3AB61C353C53}" type="presOf" srcId="{4F7067CB-AE00-46FC-87DB-3A17F2F12EAF}" destId="{857EE0B7-B50F-4B2E-AD4E-2196FFB0BC32}" srcOrd="1" destOrd="1" presId="urn:microsoft.com/office/officeart/2005/8/layout/vList4"/>
    <dgm:cxn modelId="{893EC726-01BC-4635-B8B4-229BD0CA1DBB}" type="presOf" srcId="{DB7B5EC5-8D81-4277-A957-83B38CF3F0CF}" destId="{879B57FE-A617-4EB7-9606-81792577AF0A}" srcOrd="0" destOrd="1" presId="urn:microsoft.com/office/officeart/2005/8/layout/vList4"/>
    <dgm:cxn modelId="{CCCA0B29-9776-4705-A0BE-341CD6C02631}" srcId="{041FA8E9-96F0-42F6-8A47-1097DFFCCECE}" destId="{7AFA2E4B-27B4-438C-B3BD-B22C8503AFAD}" srcOrd="1" destOrd="0" parTransId="{1E7D34DC-A09A-4C57-97D9-8654507D0B3A}" sibTransId="{8A337EDB-E611-4B53-B3B6-1AF01D163214}"/>
    <dgm:cxn modelId="{68EEEE40-8990-41F9-9D31-07B7BB61D519}" type="presOf" srcId="{5FDB7EF3-55A6-4779-AF0F-F0A089F60F30}" destId="{0D726DD1-DFE3-4497-BC88-F8B267161F20}" srcOrd="0" destOrd="0" presId="urn:microsoft.com/office/officeart/2005/8/layout/vList4"/>
    <dgm:cxn modelId="{C50E1C5D-EEA1-48D6-A0F6-8547B069B8DA}" srcId="{C991072C-4371-4EE9-88CE-85D6FDAE55F6}" destId="{4F7067CB-AE00-46FC-87DB-3A17F2F12EAF}" srcOrd="0" destOrd="0" parTransId="{01431DAE-4D46-467E-A0D0-42D2244DA06C}" sibTransId="{59577F32-FCC1-479B-A60B-0BB67A0B4F9A}"/>
    <dgm:cxn modelId="{B8BDCD5D-382D-4973-B2AD-6EA952764F95}" type="presOf" srcId="{C13A21F6-9CE8-4E92-B108-C5088A7550FC}" destId="{C6D7AB61-2EEC-4EF2-9C81-7A8203B6FB1A}" srcOrd="0" destOrd="2" presId="urn:microsoft.com/office/officeart/2005/8/layout/vList4"/>
    <dgm:cxn modelId="{8616C060-975F-4780-AFEE-4BB82C3E5CD5}" type="presOf" srcId="{B31A8FE2-F23D-40B8-8B3B-15751AE7423F}" destId="{C6D7AB61-2EEC-4EF2-9C81-7A8203B6FB1A}" srcOrd="0" destOrd="3" presId="urn:microsoft.com/office/officeart/2005/8/layout/vList4"/>
    <dgm:cxn modelId="{0D0CDA43-BA49-429A-87D0-4FDC2777871E}" type="presOf" srcId="{C2DFE20F-CC63-43E0-AE97-1F4CCCF42FBC}" destId="{A2857935-81B1-4752-A6A7-E178DEF11DCB}" srcOrd="0" destOrd="0" presId="urn:microsoft.com/office/officeart/2005/8/layout/vList4"/>
    <dgm:cxn modelId="{D3DDEA63-453A-4991-8984-28A96891E44C}" srcId="{C2DFE20F-CC63-43E0-AE97-1F4CCCF42FBC}" destId="{D00C6B57-272E-4A8E-A471-56F5C1A5F4A9}" srcOrd="0" destOrd="0" parTransId="{1CFA69D3-1C36-4EC6-8675-ACEAC64BB83F}" sibTransId="{06230BAB-7929-42F8-BF7C-BA6DAF9248C9}"/>
    <dgm:cxn modelId="{986FEE4E-F9B7-4A04-95AD-7ED2D95EEBB2}" type="presOf" srcId="{4F7067CB-AE00-46FC-87DB-3A17F2F12EAF}" destId="{C6D7AB61-2EEC-4EF2-9C81-7A8203B6FB1A}" srcOrd="0" destOrd="1" presId="urn:microsoft.com/office/officeart/2005/8/layout/vList4"/>
    <dgm:cxn modelId="{8161C377-C683-4274-84D5-4EC696BBAEB3}" srcId="{5FDB7EF3-55A6-4779-AF0F-F0A089F60F30}" destId="{041FA8E9-96F0-42F6-8A47-1097DFFCCECE}" srcOrd="1" destOrd="0" parTransId="{161B1B26-DB31-4D52-9C27-15EED14F401D}" sibTransId="{80F27602-EBA0-44E8-9DB5-D755688DEADC}"/>
    <dgm:cxn modelId="{CB3E8D58-6F94-4FA8-8BB9-9E5D1D9C7F36}" type="presOf" srcId="{C991072C-4371-4EE9-88CE-85D6FDAE55F6}" destId="{857EE0B7-B50F-4B2E-AD4E-2196FFB0BC32}" srcOrd="1" destOrd="0" presId="urn:microsoft.com/office/officeart/2005/8/layout/vList4"/>
    <dgm:cxn modelId="{CB70C158-8025-4135-AE53-225931A51A33}" srcId="{5FDB7EF3-55A6-4779-AF0F-F0A089F60F30}" destId="{29DE6294-3028-41A4-BEFF-B56FC204E7A0}" srcOrd="2" destOrd="0" parTransId="{08A1BFB9-16FD-4B37-8897-2A525A4F7327}" sibTransId="{259DD66A-55AC-4A7D-AFDE-C43555F5B619}"/>
    <dgm:cxn modelId="{DE469B86-0537-4447-BF6A-64B937E65A83}" type="presOf" srcId="{D00C6B57-272E-4A8E-A471-56F5C1A5F4A9}" destId="{A2857935-81B1-4752-A6A7-E178DEF11DCB}" srcOrd="0" destOrd="1" presId="urn:microsoft.com/office/officeart/2005/8/layout/vList4"/>
    <dgm:cxn modelId="{94923397-B6F8-4BF0-B22D-E75F4056E206}" type="presOf" srcId="{041FA8E9-96F0-42F6-8A47-1097DFFCCECE}" destId="{63959C42-2492-4D89-81D4-C1059A8A863A}" srcOrd="1" destOrd="0" presId="urn:microsoft.com/office/officeart/2005/8/layout/vList4"/>
    <dgm:cxn modelId="{20A0DB9F-62FF-467C-89E5-06F6D2C9AF0D}" type="presOf" srcId="{F6F80CBE-1C82-4CC1-8015-9FFD8BAED734}" destId="{879B57FE-A617-4EB7-9606-81792577AF0A}" srcOrd="0" destOrd="3" presId="urn:microsoft.com/office/officeart/2005/8/layout/vList4"/>
    <dgm:cxn modelId="{E2D006A9-A8D5-4454-B43C-3CA48B934E00}" type="presOf" srcId="{F4FE0EDC-140E-4D6D-A2C4-730636B5CDC2}" destId="{E01F53F8-C32E-44B4-9C16-0C3BC5636791}" srcOrd="0" destOrd="1" presId="urn:microsoft.com/office/officeart/2005/8/layout/vList4"/>
    <dgm:cxn modelId="{5E79F7AB-BA88-4D01-842C-E923E18B226F}" type="presOf" srcId="{C2DFE20F-CC63-43E0-AE97-1F4CCCF42FBC}" destId="{AD36D68F-4018-4338-AC15-510C27F6204D}" srcOrd="1" destOrd="0" presId="urn:microsoft.com/office/officeart/2005/8/layout/vList4"/>
    <dgm:cxn modelId="{3DFAF1B7-FAC2-4297-B0CD-4EEB8A44C42E}" type="presOf" srcId="{F4FE0EDC-140E-4D6D-A2C4-730636B5CDC2}" destId="{C0CD6C45-43F1-48D7-8572-2451965E7450}" srcOrd="1" destOrd="1" presId="urn:microsoft.com/office/officeart/2005/8/layout/vList4"/>
    <dgm:cxn modelId="{450D34C3-0087-4CAD-B2E6-238245EEE73A}" srcId="{5FDB7EF3-55A6-4779-AF0F-F0A089F60F30}" destId="{C991072C-4371-4EE9-88CE-85D6FDAE55F6}" srcOrd="0" destOrd="0" parTransId="{4AA5E09B-7F39-4226-9E31-CF8888D4B4A2}" sibTransId="{1C7E0AB2-D404-4433-AE89-A1C03C9CAABC}"/>
    <dgm:cxn modelId="{E757F6CD-FE0E-4BD9-8CC8-88B301238097}" type="presOf" srcId="{29DE6294-3028-41A4-BEFF-B56FC204E7A0}" destId="{C0CD6C45-43F1-48D7-8572-2451965E7450}" srcOrd="1" destOrd="0" presId="urn:microsoft.com/office/officeart/2005/8/layout/vList4"/>
    <dgm:cxn modelId="{FE14C3CE-8659-4598-90AF-3539AE148658}" type="presOf" srcId="{041FA8E9-96F0-42F6-8A47-1097DFFCCECE}" destId="{879B57FE-A617-4EB7-9606-81792577AF0A}" srcOrd="0" destOrd="0" presId="urn:microsoft.com/office/officeart/2005/8/layout/vList4"/>
    <dgm:cxn modelId="{98C923D1-DC6E-4C20-9960-41BD1AF8297F}" type="presOf" srcId="{DB7B5EC5-8D81-4277-A957-83B38CF3F0CF}" destId="{63959C42-2492-4D89-81D4-C1059A8A863A}" srcOrd="1" destOrd="1" presId="urn:microsoft.com/office/officeart/2005/8/layout/vList4"/>
    <dgm:cxn modelId="{14EB48D6-F415-4034-9AB5-50C1DB46136A}" type="presOf" srcId="{29DE6294-3028-41A4-BEFF-B56FC204E7A0}" destId="{E01F53F8-C32E-44B4-9C16-0C3BC5636791}" srcOrd="0" destOrd="0" presId="urn:microsoft.com/office/officeart/2005/8/layout/vList4"/>
    <dgm:cxn modelId="{C178E9D6-42CE-4301-AAAA-FF925F9CB893}" srcId="{5FDB7EF3-55A6-4779-AF0F-F0A089F60F30}" destId="{C2DFE20F-CC63-43E0-AE97-1F4CCCF42FBC}" srcOrd="3" destOrd="0" parTransId="{137FD33E-49DC-4469-8B2C-30AADF5AFCA1}" sibTransId="{BBA546EE-A3DD-479B-8F6A-B72C831C6CA1}"/>
    <dgm:cxn modelId="{5039D2DF-2E6C-410F-A0FB-5A1A4D0531DA}" type="presOf" srcId="{F6F80CBE-1C82-4CC1-8015-9FFD8BAED734}" destId="{63959C42-2492-4D89-81D4-C1059A8A863A}" srcOrd="1" destOrd="3" presId="urn:microsoft.com/office/officeart/2005/8/layout/vList4"/>
    <dgm:cxn modelId="{2C6BFAE7-F5BF-4529-B371-A5E9FD75F91D}" srcId="{041FA8E9-96F0-42F6-8A47-1097DFFCCECE}" destId="{DB7B5EC5-8D81-4277-A957-83B38CF3F0CF}" srcOrd="0" destOrd="0" parTransId="{50A7A08B-751E-4DE3-B9F6-6604CBB8CDBC}" sibTransId="{65E6C4A4-503E-4921-BF03-D4136CF08ABB}"/>
    <dgm:cxn modelId="{5F831CE9-E366-4B4C-8B2F-1CE201B5E8AA}" type="presOf" srcId="{7AFA2E4B-27B4-438C-B3BD-B22C8503AFAD}" destId="{63959C42-2492-4D89-81D4-C1059A8A863A}" srcOrd="1" destOrd="2" presId="urn:microsoft.com/office/officeart/2005/8/layout/vList4"/>
    <dgm:cxn modelId="{99F48CE9-C321-4F1F-876F-A8D6F3C52D39}" srcId="{C991072C-4371-4EE9-88CE-85D6FDAE55F6}" destId="{B31A8FE2-F23D-40B8-8B3B-15751AE7423F}" srcOrd="2" destOrd="0" parTransId="{9674632F-82FD-4DF6-9479-A221AB46F69C}" sibTransId="{BE8537EC-7E5E-490A-B509-C0CC508C2BC9}"/>
    <dgm:cxn modelId="{04C953EE-0CA0-4654-91EF-C1E1AB6C4721}" srcId="{29DE6294-3028-41A4-BEFF-B56FC204E7A0}" destId="{F4FE0EDC-140E-4D6D-A2C4-730636B5CDC2}" srcOrd="0" destOrd="0" parTransId="{AC9F8DA8-F7C1-4EF7-94A9-74B8686BDCA3}" sibTransId="{B3803E32-8052-4F96-AEC5-BEB30119CF9D}"/>
    <dgm:cxn modelId="{43ED2DF5-62E7-44D6-9DE7-CB1419E1C2D3}" type="presOf" srcId="{C13A21F6-9CE8-4E92-B108-C5088A7550FC}" destId="{857EE0B7-B50F-4B2E-AD4E-2196FFB0BC32}" srcOrd="1" destOrd="2" presId="urn:microsoft.com/office/officeart/2005/8/layout/vList4"/>
    <dgm:cxn modelId="{2D6381F7-579D-4BB5-8E0B-06B09D17549F}" type="presOf" srcId="{7AFA2E4B-27B4-438C-B3BD-B22C8503AFAD}" destId="{879B57FE-A617-4EB7-9606-81792577AF0A}" srcOrd="0" destOrd="2" presId="urn:microsoft.com/office/officeart/2005/8/layout/vList4"/>
    <dgm:cxn modelId="{7040819F-C432-414A-9494-390DA7FECFA8}" type="presParOf" srcId="{0D726DD1-DFE3-4497-BC88-F8B267161F20}" destId="{BF6DCCC7-E2DC-4B06-8796-D16BFA388C02}" srcOrd="0" destOrd="0" presId="urn:microsoft.com/office/officeart/2005/8/layout/vList4"/>
    <dgm:cxn modelId="{02BC2D0C-F27E-4EFA-9920-B983C5157C9F}" type="presParOf" srcId="{BF6DCCC7-E2DC-4B06-8796-D16BFA388C02}" destId="{C6D7AB61-2EEC-4EF2-9C81-7A8203B6FB1A}" srcOrd="0" destOrd="0" presId="urn:microsoft.com/office/officeart/2005/8/layout/vList4"/>
    <dgm:cxn modelId="{B5CFDD69-1376-4C5D-8500-4702A544B02D}" type="presParOf" srcId="{BF6DCCC7-E2DC-4B06-8796-D16BFA388C02}" destId="{38630F3A-999A-4B67-8281-EB4ABA376F5D}" srcOrd="1" destOrd="0" presId="urn:microsoft.com/office/officeart/2005/8/layout/vList4"/>
    <dgm:cxn modelId="{F4FF8A8A-B1C6-445B-A570-D7B4A5684C3F}" type="presParOf" srcId="{BF6DCCC7-E2DC-4B06-8796-D16BFA388C02}" destId="{857EE0B7-B50F-4B2E-AD4E-2196FFB0BC32}" srcOrd="2" destOrd="0" presId="urn:microsoft.com/office/officeart/2005/8/layout/vList4"/>
    <dgm:cxn modelId="{9883ED81-1972-4668-A934-59CCF497DA5A}" type="presParOf" srcId="{0D726DD1-DFE3-4497-BC88-F8B267161F20}" destId="{B7718A4C-511B-4621-ADB5-A0D6FB30C442}" srcOrd="1" destOrd="0" presId="urn:microsoft.com/office/officeart/2005/8/layout/vList4"/>
    <dgm:cxn modelId="{E76850C2-EC52-4993-BD8E-1DA22997976F}" type="presParOf" srcId="{0D726DD1-DFE3-4497-BC88-F8B267161F20}" destId="{337ECA9F-A71E-497B-B625-5A2FC9E98ECE}" srcOrd="2" destOrd="0" presId="urn:microsoft.com/office/officeart/2005/8/layout/vList4"/>
    <dgm:cxn modelId="{5D162DB8-AA65-49DB-94AB-A9BEB3879E16}" type="presParOf" srcId="{337ECA9F-A71E-497B-B625-5A2FC9E98ECE}" destId="{879B57FE-A617-4EB7-9606-81792577AF0A}" srcOrd="0" destOrd="0" presId="urn:microsoft.com/office/officeart/2005/8/layout/vList4"/>
    <dgm:cxn modelId="{B7E91183-EA57-4F9C-8CCB-1C99BAE6C3B6}" type="presParOf" srcId="{337ECA9F-A71E-497B-B625-5A2FC9E98ECE}" destId="{AF87E2C1-946D-4CDB-A677-1BCF9DC8A7C8}" srcOrd="1" destOrd="0" presId="urn:microsoft.com/office/officeart/2005/8/layout/vList4"/>
    <dgm:cxn modelId="{2269754C-3A15-48DF-89DB-B9AA8A40C880}" type="presParOf" srcId="{337ECA9F-A71E-497B-B625-5A2FC9E98ECE}" destId="{63959C42-2492-4D89-81D4-C1059A8A863A}" srcOrd="2" destOrd="0" presId="urn:microsoft.com/office/officeart/2005/8/layout/vList4"/>
    <dgm:cxn modelId="{4CB0426B-F7E4-4456-8F45-8837B714CBF9}" type="presParOf" srcId="{0D726DD1-DFE3-4497-BC88-F8B267161F20}" destId="{915A6BA5-FC02-4805-A44C-99D0C61DA897}" srcOrd="3" destOrd="0" presId="urn:microsoft.com/office/officeart/2005/8/layout/vList4"/>
    <dgm:cxn modelId="{970F978E-FD18-465C-98A3-40EF36D0E1F3}" type="presParOf" srcId="{0D726DD1-DFE3-4497-BC88-F8B267161F20}" destId="{C40501DD-243A-41A5-A20D-8B16C6843952}" srcOrd="4" destOrd="0" presId="urn:microsoft.com/office/officeart/2005/8/layout/vList4"/>
    <dgm:cxn modelId="{622206E6-9382-4FD5-A0BE-A6A3229A45DB}" type="presParOf" srcId="{C40501DD-243A-41A5-A20D-8B16C6843952}" destId="{E01F53F8-C32E-44B4-9C16-0C3BC5636791}" srcOrd="0" destOrd="0" presId="urn:microsoft.com/office/officeart/2005/8/layout/vList4"/>
    <dgm:cxn modelId="{BC8FB259-659F-46BA-B71E-1B89E8DD922E}" type="presParOf" srcId="{C40501DD-243A-41A5-A20D-8B16C6843952}" destId="{4498C6F6-B4C8-46F4-B556-8645C734003B}" srcOrd="1" destOrd="0" presId="urn:microsoft.com/office/officeart/2005/8/layout/vList4"/>
    <dgm:cxn modelId="{C0408591-F626-453C-8D9F-FAD8714A5808}" type="presParOf" srcId="{C40501DD-243A-41A5-A20D-8B16C6843952}" destId="{C0CD6C45-43F1-48D7-8572-2451965E7450}" srcOrd="2" destOrd="0" presId="urn:microsoft.com/office/officeart/2005/8/layout/vList4"/>
    <dgm:cxn modelId="{AFCADF95-FE02-4B30-B2FF-D6821E54F813}" type="presParOf" srcId="{0D726DD1-DFE3-4497-BC88-F8B267161F20}" destId="{C42974B4-78A0-4D1F-8E78-F0897A1FBF98}" srcOrd="5" destOrd="0" presId="urn:microsoft.com/office/officeart/2005/8/layout/vList4"/>
    <dgm:cxn modelId="{B09B4AF1-4921-420E-8FB1-893AB24E9BAB}" type="presParOf" srcId="{0D726DD1-DFE3-4497-BC88-F8B267161F20}" destId="{66F20071-642C-4D7C-9985-CB6E04AA26F4}" srcOrd="6" destOrd="0" presId="urn:microsoft.com/office/officeart/2005/8/layout/vList4"/>
    <dgm:cxn modelId="{9727A9DB-8E44-474D-ABF2-65092A559D5D}" type="presParOf" srcId="{66F20071-642C-4D7C-9985-CB6E04AA26F4}" destId="{A2857935-81B1-4752-A6A7-E178DEF11DCB}" srcOrd="0" destOrd="0" presId="urn:microsoft.com/office/officeart/2005/8/layout/vList4"/>
    <dgm:cxn modelId="{CADCF41C-889C-4874-963A-A00040FA2A09}" type="presParOf" srcId="{66F20071-642C-4D7C-9985-CB6E04AA26F4}" destId="{6A995622-883A-4303-B93E-236AD1F22FCB}" srcOrd="1" destOrd="0" presId="urn:microsoft.com/office/officeart/2005/8/layout/vList4"/>
    <dgm:cxn modelId="{7660DE98-2F04-409D-AA92-BEB1A6E131FC}" type="presParOf" srcId="{66F20071-642C-4D7C-9985-CB6E04AA26F4}" destId="{AD36D68F-4018-4338-AC15-510C27F6204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7AB61-2EEC-4EF2-9C81-7A8203B6FB1A}">
      <dsp:nvSpPr>
        <dsp:cNvPr id="0" name=""/>
        <dsp:cNvSpPr/>
      </dsp:nvSpPr>
      <dsp:spPr>
        <a:xfrm>
          <a:off x="0" y="9838"/>
          <a:ext cx="8128000" cy="1693333"/>
        </a:xfrm>
        <a:prstGeom prst="roundRect">
          <a:avLst>
            <a:gd name="adj" fmla="val 10000"/>
          </a:avLst>
        </a:prstGeom>
        <a:solidFill>
          <a:schemeClr val="bg2">
            <a:lumMod val="25000"/>
            <a:lumOff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Bid Items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Pavement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Excavation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Curb/Gutter/Sidewalk</a:t>
          </a:r>
        </a:p>
      </dsp:txBody>
      <dsp:txXfrm>
        <a:off x="1794933" y="9838"/>
        <a:ext cx="6333066" cy="1693333"/>
      </dsp:txXfrm>
    </dsp:sp>
    <dsp:sp modelId="{38630F3A-999A-4B67-8281-EB4ABA376F5D}">
      <dsp:nvSpPr>
        <dsp:cNvPr id="0" name=""/>
        <dsp:cNvSpPr/>
      </dsp:nvSpPr>
      <dsp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B57FE-A617-4EB7-9606-81792577AF0A}">
      <dsp:nvSpPr>
        <dsp:cNvPr id="0" name=""/>
        <dsp:cNvSpPr/>
      </dsp:nvSpPr>
      <dsp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chemeClr val="accent5">
            <a:hueOff val="-6293586"/>
            <a:satOff val="-47960"/>
            <a:lumOff val="330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Parametric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Other Phases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Drainage/MOT/Mobilization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Miscellaneous</a:t>
          </a:r>
        </a:p>
      </dsp:txBody>
      <dsp:txXfrm>
        <a:off x="1794933" y="1862666"/>
        <a:ext cx="6333066" cy="1693333"/>
      </dsp:txXfrm>
    </dsp:sp>
    <dsp:sp modelId="{AF87E2C1-946D-4CDB-A677-1BCF9DC8A7C8}">
      <dsp:nvSpPr>
        <dsp:cNvPr id="0" name=""/>
        <dsp:cNvSpPr/>
      </dsp:nvSpPr>
      <dsp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F53F8-C32E-44B4-9C16-0C3BC5636791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5">
            <a:hueOff val="-12587172"/>
            <a:satOff val="-95921"/>
            <a:lumOff val="6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Contingencies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Remember all those risks? Account for them</a:t>
          </a:r>
        </a:p>
      </dsp:txBody>
      <dsp:txXfrm>
        <a:off x="1794933" y="3725333"/>
        <a:ext cx="6333066" cy="1693333"/>
      </dsp:txXfrm>
    </dsp:sp>
    <dsp:sp modelId="{4498C6F6-B4C8-46F4-B556-8645C734003B}">
      <dsp:nvSpPr>
        <dsp:cNvPr id="0" name=""/>
        <dsp:cNvSpPr/>
      </dsp:nvSpPr>
      <dsp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7AB61-2EEC-4EF2-9C81-7A8203B6FB1A}">
      <dsp:nvSpPr>
        <dsp:cNvPr id="0" name=""/>
        <dsp:cNvSpPr/>
      </dsp:nvSpPr>
      <dsp:spPr>
        <a:xfrm>
          <a:off x="0" y="7317"/>
          <a:ext cx="8128000" cy="1259416"/>
        </a:xfrm>
        <a:prstGeom prst="roundRect">
          <a:avLst>
            <a:gd name="adj" fmla="val 10000"/>
          </a:avLst>
        </a:prstGeom>
        <a:solidFill>
          <a:schemeClr val="bg2">
            <a:lumMod val="25000"/>
            <a:lumOff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Bid Items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Pavement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Excavation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Curb/Gutter/Sidewalk</a:t>
          </a:r>
        </a:p>
      </dsp:txBody>
      <dsp:txXfrm>
        <a:off x="1751541" y="7317"/>
        <a:ext cx="6376458" cy="1259416"/>
      </dsp:txXfrm>
    </dsp:sp>
    <dsp:sp modelId="{38630F3A-999A-4B67-8281-EB4ABA376F5D}">
      <dsp:nvSpPr>
        <dsp:cNvPr id="0" name=""/>
        <dsp:cNvSpPr/>
      </dsp:nvSpPr>
      <dsp:spPr>
        <a:xfrm>
          <a:off x="125941" y="125941"/>
          <a:ext cx="1625600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B57FE-A617-4EB7-9606-81792577AF0A}">
      <dsp:nvSpPr>
        <dsp:cNvPr id="0" name=""/>
        <dsp:cNvSpPr/>
      </dsp:nvSpPr>
      <dsp:spPr>
        <a:xfrm>
          <a:off x="0" y="1385358"/>
          <a:ext cx="8128000" cy="1259416"/>
        </a:xfrm>
        <a:prstGeom prst="roundRect">
          <a:avLst>
            <a:gd name="adj" fmla="val 10000"/>
          </a:avLst>
        </a:prstGeom>
        <a:solidFill>
          <a:schemeClr val="accent5">
            <a:hueOff val="-4195724"/>
            <a:satOff val="-31974"/>
            <a:lumOff val="220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Parametric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Other Phases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Drainage/MOT/Mobilization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Miscellaneous</a:t>
          </a:r>
        </a:p>
      </dsp:txBody>
      <dsp:txXfrm>
        <a:off x="1751541" y="1385358"/>
        <a:ext cx="6376458" cy="1259416"/>
      </dsp:txXfrm>
    </dsp:sp>
    <dsp:sp modelId="{AF87E2C1-946D-4CDB-A677-1BCF9DC8A7C8}">
      <dsp:nvSpPr>
        <dsp:cNvPr id="0" name=""/>
        <dsp:cNvSpPr/>
      </dsp:nvSpPr>
      <dsp:spPr>
        <a:xfrm>
          <a:off x="125941" y="1511300"/>
          <a:ext cx="1625600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F53F8-C32E-44B4-9C16-0C3BC5636791}">
      <dsp:nvSpPr>
        <dsp:cNvPr id="0" name=""/>
        <dsp:cNvSpPr/>
      </dsp:nvSpPr>
      <dsp:spPr>
        <a:xfrm>
          <a:off x="0" y="2770716"/>
          <a:ext cx="8128000" cy="1259416"/>
        </a:xfrm>
        <a:prstGeom prst="roundRect">
          <a:avLst>
            <a:gd name="adj" fmla="val 10000"/>
          </a:avLst>
        </a:prstGeom>
        <a:solidFill>
          <a:schemeClr val="accent5">
            <a:hueOff val="-8391448"/>
            <a:satOff val="-63947"/>
            <a:lumOff val="440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Contingencies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See all those risks? Account for them</a:t>
          </a:r>
        </a:p>
      </dsp:txBody>
      <dsp:txXfrm>
        <a:off x="1751541" y="2770716"/>
        <a:ext cx="6376458" cy="1259416"/>
      </dsp:txXfrm>
    </dsp:sp>
    <dsp:sp modelId="{4498C6F6-B4C8-46F4-B556-8645C734003B}">
      <dsp:nvSpPr>
        <dsp:cNvPr id="0" name=""/>
        <dsp:cNvSpPr/>
      </dsp:nvSpPr>
      <dsp:spPr>
        <a:xfrm>
          <a:off x="125941" y="2896658"/>
          <a:ext cx="1625600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57935-81B1-4752-A6A7-E178DEF11DCB}">
      <dsp:nvSpPr>
        <dsp:cNvPr id="0" name=""/>
        <dsp:cNvSpPr/>
      </dsp:nvSpPr>
      <dsp:spPr>
        <a:xfrm>
          <a:off x="0" y="4156075"/>
          <a:ext cx="8128000" cy="1259416"/>
        </a:xfrm>
        <a:prstGeom prst="roundRect">
          <a:avLst>
            <a:gd name="adj" fmla="val 10000"/>
          </a:avLst>
        </a:prstGeom>
        <a:solidFill>
          <a:schemeClr val="accent5">
            <a:hueOff val="-12587172"/>
            <a:satOff val="-95921"/>
            <a:lumOff val="6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Escalation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tx1"/>
              </a:solidFill>
            </a:rPr>
            <a:t>Time Risk</a:t>
          </a:r>
        </a:p>
      </dsp:txBody>
      <dsp:txXfrm>
        <a:off x="1751541" y="4156075"/>
        <a:ext cx="6376458" cy="1259416"/>
      </dsp:txXfrm>
    </dsp:sp>
    <dsp:sp modelId="{6A995622-883A-4303-B93E-236AD1F22FCB}">
      <dsp:nvSpPr>
        <dsp:cNvPr id="0" name=""/>
        <dsp:cNvSpPr/>
      </dsp:nvSpPr>
      <dsp:spPr>
        <a:xfrm>
          <a:off x="125941" y="4282016"/>
          <a:ext cx="1625600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9/4/2023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9/4/2023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happens now, low-ball estimates, plan gets overloaded, ask for more money multiple times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49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SPICE and </a:t>
            </a:r>
            <a:r>
              <a:rPr lang="en-US" dirty="0" err="1"/>
              <a:t>CapX</a:t>
            </a:r>
            <a:r>
              <a:rPr lang="en-US" dirty="0"/>
              <a:t> tools to analyze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5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13.sv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0685D98A-CA5A-4C48-9AEB-4C1A201237A1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4664" y="1122363"/>
            <a:ext cx="5486400" cy="2387600"/>
          </a:xfrm>
        </p:spPr>
        <p:txBody>
          <a:bodyPr anchor="b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759" y="3602038"/>
            <a:ext cx="54864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97041-3EE3-4F17-990B-3AC264934EF0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02070B-3F7D-436A-849C-FB64175E8B45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75AAC8A-F8AB-44A3-9748-96464E9E0B6B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C3F6810-4D95-4C6E-A30A-459BAD7510FE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1973B3A-7185-45FB-A2E6-A7BDE6414DF3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CFFF66-0600-406E-AF42-9FD8E8EDB397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411687D-2631-487B-AEAB-39750C9E52B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4BDDEAF6-0726-4BF4-96D7-EBA489ABF3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80BBFBA-D0FB-4E20-8981-F569A2A0B67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id="{6B3BCF7C-4204-4B1A-8371-96E859FC84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3" name="Group 82">
                          <a:extLst>
                            <a:ext uri="{FF2B5EF4-FFF2-40B4-BE49-F238E27FC236}">
                              <a16:creationId xmlns:a16="http://schemas.microsoft.com/office/drawing/2014/main" id="{31CF95CD-48BB-4659-870A-21584266D83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78" name="Oval 77">
                            <a:extLst>
                              <a:ext uri="{FF2B5EF4-FFF2-40B4-BE49-F238E27FC236}">
                                <a16:creationId xmlns:a16="http://schemas.microsoft.com/office/drawing/2014/main" id="{871E1954-F3FD-427D-8FFA-F2883967354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80" name="Oval 79">
                            <a:extLst>
                              <a:ext uri="{FF2B5EF4-FFF2-40B4-BE49-F238E27FC236}">
                                <a16:creationId xmlns:a16="http://schemas.microsoft.com/office/drawing/2014/main" id="{B655BD1D-8AE2-43E7-B1D4-17923D0E017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9F92C461-5E10-49F3-B4F0-F320512C075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A6D57951-375C-41E9-BF45-DFC40F8E0A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4A4216D-DF9B-4DD9-989C-1F4040F3F4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CCC81D-9EE7-47A8-8A4C-74B5E047A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9985F9FD-CFFB-417E-A560-28BD7BC7EE86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A923F7B-7D75-4E04-AE62-D5B99F6457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0239D2C-73EF-42E3-B73F-E69B7C27F65B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9BA1C3D-ADED-4596-8A9D-3DEC7E848945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15F2BFA-6803-42A0-A870-794B120EF574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09A173D-9FE5-446C-B59E-5D7C0A00BF6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74C3792-995F-4717-8C8B-089BBA7DE9C7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D950B-0E2B-4905-8DE9-195E24B2ABE7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73C520A-0126-47DA-A75B-1A38883907A2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B12487D-8BC9-4BEB-B6A7-B9DD702B2BD3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Graphic 296">
            <a:extLst>
              <a:ext uri="{FF2B5EF4-FFF2-40B4-BE49-F238E27FC236}">
                <a16:creationId xmlns:a16="http://schemas.microsoft.com/office/drawing/2014/main" id="{AEE6DE36-A3C9-4D40-B471-F49B6A875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99FF86FA-8891-4235-B88B-CFCA3B57E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ADD6DC9-9036-47C7-AAE5-8AF23CE0C81D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27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0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0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61AA1-7048-41AE-AA8B-1FD077C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6439D65-6A92-4B4C-8307-6CB811F9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B85375-9E39-4BEF-908C-531D0252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5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3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 userDrawn="1"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 userDrawn="1"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 userDrawn="1"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 userDrawn="1"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 userDrawn="1"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 userDrawn="1"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 userDrawn="1"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 userDrawn="1"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 userDrawn="1"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 userDrawn="1"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4008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6400800" cy="41148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1569916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</a:extLst>
          </p:cNvPr>
          <p:cNvSpPr/>
          <p:nvPr userDrawn="1"/>
        </p:nvSpPr>
        <p:spPr>
          <a:xfrm rot="13508190">
            <a:off x="141725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1574706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</a:extLst>
          </p:cNvPr>
          <p:cNvSpPr/>
          <p:nvPr userDrawn="1"/>
        </p:nvSpPr>
        <p:spPr>
          <a:xfrm rot="18900000">
            <a:off x="1580257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145529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3019001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</a:extLst>
          </p:cNvPr>
          <p:cNvGrpSpPr/>
          <p:nvPr userDrawn="1"/>
        </p:nvGrpSpPr>
        <p:grpSpPr>
          <a:xfrm>
            <a:off x="1159403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</a:extLst>
          </p:cNvPr>
          <p:cNvSpPr/>
          <p:nvPr userDrawn="1"/>
        </p:nvSpPr>
        <p:spPr>
          <a:xfrm>
            <a:off x="2960473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591DEB5-C98C-4EF8-AA57-B8F45C484FF4}"/>
              </a:ext>
            </a:extLst>
          </p:cNvPr>
          <p:cNvSpPr/>
          <p:nvPr userDrawn="1"/>
        </p:nvSpPr>
        <p:spPr>
          <a:xfrm>
            <a:off x="-7601" y="2930958"/>
            <a:ext cx="1128311" cy="2870805"/>
          </a:xfrm>
          <a:custGeom>
            <a:avLst/>
            <a:gdLst>
              <a:gd name="connsiteX0" fmla="*/ 1128311 w 1128311"/>
              <a:gd name="connsiteY0" fmla="*/ 0 h 2870805"/>
              <a:gd name="connsiteX1" fmla="*/ 1123909 w 1128311"/>
              <a:gd name="connsiteY1" fmla="*/ 2870805 h 2870805"/>
              <a:gd name="connsiteX2" fmla="*/ 0 w 1128311"/>
              <a:gd name="connsiteY2" fmla="*/ 1743443 h 2870805"/>
              <a:gd name="connsiteX3" fmla="*/ 0 w 1128311"/>
              <a:gd name="connsiteY3" fmla="*/ 1124856 h 2870805"/>
              <a:gd name="connsiteX4" fmla="*/ 1128311 w 1128311"/>
              <a:gd name="connsiteY4" fmla="*/ 0 h 287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311" h="2870805">
                <a:moveTo>
                  <a:pt x="1128311" y="0"/>
                </a:moveTo>
                <a:lnTo>
                  <a:pt x="1123909" y="2870805"/>
                </a:lnTo>
                <a:lnTo>
                  <a:pt x="0" y="1743443"/>
                </a:lnTo>
                <a:lnTo>
                  <a:pt x="0" y="1124856"/>
                </a:lnTo>
                <a:lnTo>
                  <a:pt x="11283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6FFCF0CF-3167-4E3E-BD4A-236ACC247EC0}"/>
              </a:ext>
            </a:extLst>
          </p:cNvPr>
          <p:cNvSpPr/>
          <p:nvPr/>
        </p:nvSpPr>
        <p:spPr>
          <a:xfrm rot="13500280">
            <a:off x="126341" y="458327"/>
            <a:ext cx="2024298" cy="2024298"/>
          </a:xfrm>
          <a:custGeom>
            <a:avLst/>
            <a:gdLst>
              <a:gd name="connsiteX0" fmla="*/ 2024298 w 2024298"/>
              <a:gd name="connsiteY0" fmla="*/ 2024298 h 2024298"/>
              <a:gd name="connsiteX1" fmla="*/ 0 w 2024298"/>
              <a:gd name="connsiteY1" fmla="*/ 0 h 2024298"/>
              <a:gd name="connsiteX2" fmla="*/ 40826 w 2024298"/>
              <a:gd name="connsiteY2" fmla="*/ 0 h 2024298"/>
              <a:gd name="connsiteX3" fmla="*/ 2024298 w 2024298"/>
              <a:gd name="connsiteY3" fmla="*/ 1983472 h 2024298"/>
              <a:gd name="connsiteX4" fmla="*/ 2024298 w 2024298"/>
              <a:gd name="connsiteY4" fmla="*/ 2024298 h 202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98" h="2024298">
                <a:moveTo>
                  <a:pt x="2024298" y="2024298"/>
                </a:moveTo>
                <a:lnTo>
                  <a:pt x="0" y="0"/>
                </a:lnTo>
                <a:lnTo>
                  <a:pt x="40826" y="0"/>
                </a:lnTo>
                <a:lnTo>
                  <a:pt x="2024298" y="1983472"/>
                </a:lnTo>
                <a:lnTo>
                  <a:pt x="2024298" y="202429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AB47A61A-6E4C-49A5-A2E8-2410A107CC2A}"/>
              </a:ext>
            </a:extLst>
          </p:cNvPr>
          <p:cNvSpPr/>
          <p:nvPr/>
        </p:nvSpPr>
        <p:spPr>
          <a:xfrm rot="13500280">
            <a:off x="108491" y="501416"/>
            <a:ext cx="1938109" cy="1938109"/>
          </a:xfrm>
          <a:custGeom>
            <a:avLst/>
            <a:gdLst>
              <a:gd name="connsiteX0" fmla="*/ 1938109 w 1938109"/>
              <a:gd name="connsiteY0" fmla="*/ 1938109 h 1938109"/>
              <a:gd name="connsiteX1" fmla="*/ 0 w 1938109"/>
              <a:gd name="connsiteY1" fmla="*/ 0 h 1938109"/>
              <a:gd name="connsiteX2" fmla="*/ 40826 w 1938109"/>
              <a:gd name="connsiteY2" fmla="*/ 0 h 1938109"/>
              <a:gd name="connsiteX3" fmla="*/ 1938109 w 1938109"/>
              <a:gd name="connsiteY3" fmla="*/ 1897283 h 1938109"/>
              <a:gd name="connsiteX4" fmla="*/ 1938109 w 1938109"/>
              <a:gd name="connsiteY4" fmla="*/ 1938109 h 19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09" h="1938109">
                <a:moveTo>
                  <a:pt x="1938109" y="1938109"/>
                </a:moveTo>
                <a:lnTo>
                  <a:pt x="0" y="0"/>
                </a:lnTo>
                <a:lnTo>
                  <a:pt x="40826" y="0"/>
                </a:lnTo>
                <a:lnTo>
                  <a:pt x="1938109" y="1897283"/>
                </a:lnTo>
                <a:lnTo>
                  <a:pt x="1938109" y="193810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C8CDBA7-BF04-4719-8D66-513A71ECCAFF}"/>
              </a:ext>
            </a:extLst>
          </p:cNvPr>
          <p:cNvSpPr/>
          <p:nvPr/>
        </p:nvSpPr>
        <p:spPr>
          <a:xfrm rot="13500280">
            <a:off x="90475" y="544906"/>
            <a:ext cx="1853055" cy="1851921"/>
          </a:xfrm>
          <a:custGeom>
            <a:avLst/>
            <a:gdLst>
              <a:gd name="connsiteX0" fmla="*/ 1851921 w 1853055"/>
              <a:gd name="connsiteY0" fmla="*/ 1851921 h 1851921"/>
              <a:gd name="connsiteX1" fmla="*/ 0 w 1853055"/>
              <a:gd name="connsiteY1" fmla="*/ 0 h 1851921"/>
              <a:gd name="connsiteX2" fmla="*/ 40826 w 1853055"/>
              <a:gd name="connsiteY2" fmla="*/ 0 h 1851921"/>
              <a:gd name="connsiteX3" fmla="*/ 1853055 w 1853055"/>
              <a:gd name="connsiteY3" fmla="*/ 1811094 h 1851921"/>
              <a:gd name="connsiteX4" fmla="*/ 1851920 w 1853055"/>
              <a:gd name="connsiteY4" fmla="*/ 1811094 h 1851921"/>
              <a:gd name="connsiteX5" fmla="*/ 1851921 w 1853055"/>
              <a:gd name="connsiteY5" fmla="*/ 1851921 h 185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055" h="1851921">
                <a:moveTo>
                  <a:pt x="1851921" y="1851921"/>
                </a:moveTo>
                <a:lnTo>
                  <a:pt x="0" y="0"/>
                </a:lnTo>
                <a:lnTo>
                  <a:pt x="40826" y="0"/>
                </a:lnTo>
                <a:lnTo>
                  <a:pt x="1853055" y="1811094"/>
                </a:lnTo>
                <a:lnTo>
                  <a:pt x="1851920" y="1811094"/>
                </a:lnTo>
                <a:lnTo>
                  <a:pt x="1851921" y="185192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79CDC826-71AB-4245-AC5F-8DC9DB2BBCE0}"/>
              </a:ext>
            </a:extLst>
          </p:cNvPr>
          <p:cNvSpPr/>
          <p:nvPr/>
        </p:nvSpPr>
        <p:spPr>
          <a:xfrm rot="13500280">
            <a:off x="72624" y="587994"/>
            <a:ext cx="1766866" cy="1765732"/>
          </a:xfrm>
          <a:custGeom>
            <a:avLst/>
            <a:gdLst>
              <a:gd name="connsiteX0" fmla="*/ 1765732 w 1766866"/>
              <a:gd name="connsiteY0" fmla="*/ 1765732 h 1765732"/>
              <a:gd name="connsiteX1" fmla="*/ 0 w 1766866"/>
              <a:gd name="connsiteY1" fmla="*/ 0 h 1765732"/>
              <a:gd name="connsiteX2" fmla="*/ 40826 w 1766866"/>
              <a:gd name="connsiteY2" fmla="*/ 0 h 1765732"/>
              <a:gd name="connsiteX3" fmla="*/ 1766866 w 1766866"/>
              <a:gd name="connsiteY3" fmla="*/ 1724906 h 1765732"/>
              <a:gd name="connsiteX4" fmla="*/ 1765731 w 1766866"/>
              <a:gd name="connsiteY4" fmla="*/ 1724906 h 1765732"/>
              <a:gd name="connsiteX5" fmla="*/ 1765732 w 1766866"/>
              <a:gd name="connsiteY5" fmla="*/ 1765732 h 176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866" h="1765732">
                <a:moveTo>
                  <a:pt x="1765732" y="1765732"/>
                </a:moveTo>
                <a:lnTo>
                  <a:pt x="0" y="0"/>
                </a:lnTo>
                <a:lnTo>
                  <a:pt x="40826" y="0"/>
                </a:lnTo>
                <a:lnTo>
                  <a:pt x="1766866" y="1724906"/>
                </a:lnTo>
                <a:lnTo>
                  <a:pt x="1765731" y="1724906"/>
                </a:lnTo>
                <a:lnTo>
                  <a:pt x="1765732" y="1765732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DE1670F-43B8-4EA8-878C-AC3FF1921E21}"/>
              </a:ext>
            </a:extLst>
          </p:cNvPr>
          <p:cNvSpPr/>
          <p:nvPr/>
        </p:nvSpPr>
        <p:spPr>
          <a:xfrm rot="13500280">
            <a:off x="55175" y="630117"/>
            <a:ext cx="1680678" cy="1680677"/>
          </a:xfrm>
          <a:custGeom>
            <a:avLst/>
            <a:gdLst>
              <a:gd name="connsiteX0" fmla="*/ 1680678 w 1680678"/>
              <a:gd name="connsiteY0" fmla="*/ 1680677 h 1680677"/>
              <a:gd name="connsiteX1" fmla="*/ 0 w 1680678"/>
              <a:gd name="connsiteY1" fmla="*/ 0 h 1680677"/>
              <a:gd name="connsiteX2" fmla="*/ 40826 w 1680678"/>
              <a:gd name="connsiteY2" fmla="*/ 0 h 1680677"/>
              <a:gd name="connsiteX3" fmla="*/ 1680678 w 1680678"/>
              <a:gd name="connsiteY3" fmla="*/ 1639851 h 1680677"/>
              <a:gd name="connsiteX4" fmla="*/ 1680678 w 1680678"/>
              <a:gd name="connsiteY4" fmla="*/ 1680677 h 16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78" h="1680677">
                <a:moveTo>
                  <a:pt x="1680678" y="1680677"/>
                </a:moveTo>
                <a:lnTo>
                  <a:pt x="0" y="0"/>
                </a:lnTo>
                <a:lnTo>
                  <a:pt x="40826" y="0"/>
                </a:lnTo>
                <a:lnTo>
                  <a:pt x="1680678" y="1639851"/>
                </a:lnTo>
                <a:lnTo>
                  <a:pt x="1680678" y="168067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AE780ED-EF51-4AD7-A73F-01E563D0E8BC}"/>
              </a:ext>
            </a:extLst>
          </p:cNvPr>
          <p:cNvSpPr/>
          <p:nvPr/>
        </p:nvSpPr>
        <p:spPr>
          <a:xfrm rot="13500280">
            <a:off x="37325" y="673206"/>
            <a:ext cx="1594489" cy="1594489"/>
          </a:xfrm>
          <a:custGeom>
            <a:avLst/>
            <a:gdLst>
              <a:gd name="connsiteX0" fmla="*/ 1594489 w 1594489"/>
              <a:gd name="connsiteY0" fmla="*/ 1594489 h 1594489"/>
              <a:gd name="connsiteX1" fmla="*/ 0 w 1594489"/>
              <a:gd name="connsiteY1" fmla="*/ 0 h 1594489"/>
              <a:gd name="connsiteX2" fmla="*/ 40826 w 1594489"/>
              <a:gd name="connsiteY2" fmla="*/ 0 h 1594489"/>
              <a:gd name="connsiteX3" fmla="*/ 1594489 w 1594489"/>
              <a:gd name="connsiteY3" fmla="*/ 1553663 h 1594489"/>
              <a:gd name="connsiteX4" fmla="*/ 1594489 w 1594489"/>
              <a:gd name="connsiteY4" fmla="*/ 1594489 h 159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489" h="1594489">
                <a:moveTo>
                  <a:pt x="1594489" y="1594489"/>
                </a:moveTo>
                <a:lnTo>
                  <a:pt x="0" y="0"/>
                </a:lnTo>
                <a:lnTo>
                  <a:pt x="40826" y="0"/>
                </a:lnTo>
                <a:lnTo>
                  <a:pt x="1594489" y="1553663"/>
                </a:lnTo>
                <a:lnTo>
                  <a:pt x="1594489" y="159448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E269AE3-65CE-4B86-B8B1-413783695039}"/>
              </a:ext>
            </a:extLst>
          </p:cNvPr>
          <p:cNvSpPr/>
          <p:nvPr/>
        </p:nvSpPr>
        <p:spPr>
          <a:xfrm rot="13500280">
            <a:off x="19309" y="716696"/>
            <a:ext cx="1509435" cy="1508300"/>
          </a:xfrm>
          <a:custGeom>
            <a:avLst/>
            <a:gdLst>
              <a:gd name="connsiteX0" fmla="*/ 1508301 w 1509435"/>
              <a:gd name="connsiteY0" fmla="*/ 1508300 h 1508300"/>
              <a:gd name="connsiteX1" fmla="*/ 0 w 1509435"/>
              <a:gd name="connsiteY1" fmla="*/ 0 h 1508300"/>
              <a:gd name="connsiteX2" fmla="*/ 40826 w 1509435"/>
              <a:gd name="connsiteY2" fmla="*/ 0 h 1508300"/>
              <a:gd name="connsiteX3" fmla="*/ 1509435 w 1509435"/>
              <a:gd name="connsiteY3" fmla="*/ 1467474 h 1508300"/>
              <a:gd name="connsiteX4" fmla="*/ 1508301 w 1509435"/>
              <a:gd name="connsiteY4" fmla="*/ 1467474 h 1508300"/>
              <a:gd name="connsiteX5" fmla="*/ 1508301 w 1509435"/>
              <a:gd name="connsiteY5" fmla="*/ 1508300 h 15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435" h="1508300">
                <a:moveTo>
                  <a:pt x="1508301" y="1508300"/>
                </a:moveTo>
                <a:lnTo>
                  <a:pt x="0" y="0"/>
                </a:lnTo>
                <a:lnTo>
                  <a:pt x="40826" y="0"/>
                </a:lnTo>
                <a:lnTo>
                  <a:pt x="1509435" y="1467474"/>
                </a:lnTo>
                <a:lnTo>
                  <a:pt x="1508301" y="1467474"/>
                </a:lnTo>
                <a:lnTo>
                  <a:pt x="1508301" y="150830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C35E0649-74BB-4271-BE7D-1F2ED094753E}"/>
              </a:ext>
            </a:extLst>
          </p:cNvPr>
          <p:cNvSpPr/>
          <p:nvPr/>
        </p:nvSpPr>
        <p:spPr>
          <a:xfrm rot="13500280">
            <a:off x="1859" y="758817"/>
            <a:ext cx="1423246" cy="1423247"/>
          </a:xfrm>
          <a:custGeom>
            <a:avLst/>
            <a:gdLst>
              <a:gd name="connsiteX0" fmla="*/ 1423246 w 1423246"/>
              <a:gd name="connsiteY0" fmla="*/ 1423247 h 1423247"/>
              <a:gd name="connsiteX1" fmla="*/ 0 w 1423246"/>
              <a:gd name="connsiteY1" fmla="*/ 0 h 1423247"/>
              <a:gd name="connsiteX2" fmla="*/ 40825 w 1423246"/>
              <a:gd name="connsiteY2" fmla="*/ 0 h 1423247"/>
              <a:gd name="connsiteX3" fmla="*/ 1423246 w 1423246"/>
              <a:gd name="connsiteY3" fmla="*/ 1382420 h 1423247"/>
              <a:gd name="connsiteX4" fmla="*/ 1423246 w 1423246"/>
              <a:gd name="connsiteY4" fmla="*/ 1423247 h 14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246" h="1423247">
                <a:moveTo>
                  <a:pt x="1423246" y="1423247"/>
                </a:moveTo>
                <a:lnTo>
                  <a:pt x="0" y="0"/>
                </a:lnTo>
                <a:lnTo>
                  <a:pt x="40825" y="0"/>
                </a:lnTo>
                <a:lnTo>
                  <a:pt x="1423246" y="1382420"/>
                </a:lnTo>
                <a:lnTo>
                  <a:pt x="1423246" y="142324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C2D71F3-0A7A-4745-A34F-CE00E95F927C}"/>
              </a:ext>
            </a:extLst>
          </p:cNvPr>
          <p:cNvSpPr/>
          <p:nvPr/>
        </p:nvSpPr>
        <p:spPr>
          <a:xfrm rot="13500280">
            <a:off x="-15991" y="801908"/>
            <a:ext cx="1337057" cy="1337057"/>
          </a:xfrm>
          <a:custGeom>
            <a:avLst/>
            <a:gdLst>
              <a:gd name="connsiteX0" fmla="*/ 1337057 w 1337057"/>
              <a:gd name="connsiteY0" fmla="*/ 1337057 h 1337057"/>
              <a:gd name="connsiteX1" fmla="*/ 0 w 1337057"/>
              <a:gd name="connsiteY1" fmla="*/ 0 h 1337057"/>
              <a:gd name="connsiteX2" fmla="*/ 40826 w 1337057"/>
              <a:gd name="connsiteY2" fmla="*/ 0 h 1337057"/>
              <a:gd name="connsiteX3" fmla="*/ 1337057 w 1337057"/>
              <a:gd name="connsiteY3" fmla="*/ 1296231 h 1337057"/>
              <a:gd name="connsiteX4" fmla="*/ 1337057 w 1337057"/>
              <a:gd name="connsiteY4" fmla="*/ 1337057 h 133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057" h="1337057">
                <a:moveTo>
                  <a:pt x="1337057" y="1337057"/>
                </a:moveTo>
                <a:lnTo>
                  <a:pt x="0" y="0"/>
                </a:lnTo>
                <a:lnTo>
                  <a:pt x="40826" y="0"/>
                </a:lnTo>
                <a:lnTo>
                  <a:pt x="1337057" y="1296231"/>
                </a:lnTo>
                <a:lnTo>
                  <a:pt x="1337057" y="133705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1BF2AB6-6873-4ED8-98DB-4A9398AF7324}"/>
              </a:ext>
            </a:extLst>
          </p:cNvPr>
          <p:cNvSpPr/>
          <p:nvPr/>
        </p:nvSpPr>
        <p:spPr>
          <a:xfrm rot="13500280">
            <a:off x="-33841" y="844997"/>
            <a:ext cx="1250869" cy="1250869"/>
          </a:xfrm>
          <a:custGeom>
            <a:avLst/>
            <a:gdLst>
              <a:gd name="connsiteX0" fmla="*/ 1250869 w 1250869"/>
              <a:gd name="connsiteY0" fmla="*/ 1250869 h 1250869"/>
              <a:gd name="connsiteX1" fmla="*/ 0 w 1250869"/>
              <a:gd name="connsiteY1" fmla="*/ 0 h 1250869"/>
              <a:gd name="connsiteX2" fmla="*/ 40825 w 1250869"/>
              <a:gd name="connsiteY2" fmla="*/ 0 h 1250869"/>
              <a:gd name="connsiteX3" fmla="*/ 1250869 w 1250869"/>
              <a:gd name="connsiteY3" fmla="*/ 1210042 h 1250869"/>
              <a:gd name="connsiteX4" fmla="*/ 1250869 w 1250869"/>
              <a:gd name="connsiteY4" fmla="*/ 1250869 h 125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69" h="1250869">
                <a:moveTo>
                  <a:pt x="1250869" y="1250869"/>
                </a:moveTo>
                <a:lnTo>
                  <a:pt x="0" y="0"/>
                </a:lnTo>
                <a:lnTo>
                  <a:pt x="40825" y="0"/>
                </a:lnTo>
                <a:lnTo>
                  <a:pt x="1250869" y="1210042"/>
                </a:lnTo>
                <a:lnTo>
                  <a:pt x="1250869" y="125086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BEE1DC-3180-496F-B9F2-0541143A9C65}"/>
              </a:ext>
            </a:extLst>
          </p:cNvPr>
          <p:cNvSpPr/>
          <p:nvPr/>
        </p:nvSpPr>
        <p:spPr>
          <a:xfrm rot="13500280">
            <a:off x="-51857" y="888486"/>
            <a:ext cx="1165814" cy="1164680"/>
          </a:xfrm>
          <a:custGeom>
            <a:avLst/>
            <a:gdLst>
              <a:gd name="connsiteX0" fmla="*/ 1164680 w 1165814"/>
              <a:gd name="connsiteY0" fmla="*/ 1164680 h 1164680"/>
              <a:gd name="connsiteX1" fmla="*/ 0 w 1165814"/>
              <a:gd name="connsiteY1" fmla="*/ 1 h 1164680"/>
              <a:gd name="connsiteX2" fmla="*/ 40825 w 1165814"/>
              <a:gd name="connsiteY2" fmla="*/ 0 h 1164680"/>
              <a:gd name="connsiteX3" fmla="*/ 1165814 w 1165814"/>
              <a:gd name="connsiteY3" fmla="*/ 1123854 h 1164680"/>
              <a:gd name="connsiteX4" fmla="*/ 1164680 w 1165814"/>
              <a:gd name="connsiteY4" fmla="*/ 1123854 h 1164680"/>
              <a:gd name="connsiteX5" fmla="*/ 1164680 w 1165814"/>
              <a:gd name="connsiteY5" fmla="*/ 1164680 h 116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814" h="1164680">
                <a:moveTo>
                  <a:pt x="1164680" y="1164680"/>
                </a:moveTo>
                <a:lnTo>
                  <a:pt x="0" y="1"/>
                </a:lnTo>
                <a:lnTo>
                  <a:pt x="40825" y="0"/>
                </a:lnTo>
                <a:lnTo>
                  <a:pt x="1165814" y="1123854"/>
                </a:lnTo>
                <a:lnTo>
                  <a:pt x="1164680" y="1123854"/>
                </a:lnTo>
                <a:lnTo>
                  <a:pt x="1164680" y="116468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39D863D-C379-4E72-B276-53F62D7E2B98}"/>
              </a:ext>
            </a:extLst>
          </p:cNvPr>
          <p:cNvSpPr/>
          <p:nvPr/>
        </p:nvSpPr>
        <p:spPr>
          <a:xfrm rot="13500280">
            <a:off x="-69307" y="930608"/>
            <a:ext cx="1079626" cy="1079626"/>
          </a:xfrm>
          <a:custGeom>
            <a:avLst/>
            <a:gdLst>
              <a:gd name="connsiteX0" fmla="*/ 1079626 w 1079626"/>
              <a:gd name="connsiteY0" fmla="*/ 1079626 h 1079626"/>
              <a:gd name="connsiteX1" fmla="*/ 0 w 1079626"/>
              <a:gd name="connsiteY1" fmla="*/ 1 h 1079626"/>
              <a:gd name="connsiteX2" fmla="*/ 40826 w 1079626"/>
              <a:gd name="connsiteY2" fmla="*/ 0 h 1079626"/>
              <a:gd name="connsiteX3" fmla="*/ 1079626 w 1079626"/>
              <a:gd name="connsiteY3" fmla="*/ 1038800 h 1079626"/>
              <a:gd name="connsiteX4" fmla="*/ 1079626 w 1079626"/>
              <a:gd name="connsiteY4" fmla="*/ 1079626 h 10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626" h="1079626">
                <a:moveTo>
                  <a:pt x="1079626" y="1079626"/>
                </a:moveTo>
                <a:lnTo>
                  <a:pt x="0" y="1"/>
                </a:lnTo>
                <a:lnTo>
                  <a:pt x="40826" y="0"/>
                </a:lnTo>
                <a:lnTo>
                  <a:pt x="1079626" y="1038800"/>
                </a:lnTo>
                <a:lnTo>
                  <a:pt x="1079626" y="1079626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079BA6D-6450-46A6-9874-663ABFE497CE}"/>
              </a:ext>
            </a:extLst>
          </p:cNvPr>
          <p:cNvSpPr/>
          <p:nvPr/>
        </p:nvSpPr>
        <p:spPr>
          <a:xfrm rot="13500280">
            <a:off x="-87157" y="973697"/>
            <a:ext cx="993437" cy="993438"/>
          </a:xfrm>
          <a:custGeom>
            <a:avLst/>
            <a:gdLst>
              <a:gd name="connsiteX0" fmla="*/ 993437 w 993437"/>
              <a:gd name="connsiteY0" fmla="*/ 993438 h 993438"/>
              <a:gd name="connsiteX1" fmla="*/ 0 w 993437"/>
              <a:gd name="connsiteY1" fmla="*/ 0 h 993438"/>
              <a:gd name="connsiteX2" fmla="*/ 40825 w 993437"/>
              <a:gd name="connsiteY2" fmla="*/ 1 h 993438"/>
              <a:gd name="connsiteX3" fmla="*/ 993437 w 993437"/>
              <a:gd name="connsiteY3" fmla="*/ 952612 h 993438"/>
              <a:gd name="connsiteX4" fmla="*/ 993437 w 993437"/>
              <a:gd name="connsiteY4" fmla="*/ 993438 h 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37" h="993438">
                <a:moveTo>
                  <a:pt x="993437" y="993438"/>
                </a:moveTo>
                <a:lnTo>
                  <a:pt x="0" y="0"/>
                </a:lnTo>
                <a:lnTo>
                  <a:pt x="40825" y="1"/>
                </a:lnTo>
                <a:lnTo>
                  <a:pt x="993437" y="952612"/>
                </a:lnTo>
                <a:lnTo>
                  <a:pt x="993437" y="99343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4CFFBA8-B565-42FA-9C0D-4FC6525B06C1}"/>
              </a:ext>
            </a:extLst>
          </p:cNvPr>
          <p:cNvSpPr/>
          <p:nvPr/>
        </p:nvSpPr>
        <p:spPr>
          <a:xfrm rot="13500280">
            <a:off x="-105173" y="1017188"/>
            <a:ext cx="908383" cy="907248"/>
          </a:xfrm>
          <a:custGeom>
            <a:avLst/>
            <a:gdLst>
              <a:gd name="connsiteX0" fmla="*/ 907249 w 908383"/>
              <a:gd name="connsiteY0" fmla="*/ 907248 h 907248"/>
              <a:gd name="connsiteX1" fmla="*/ 0 w 908383"/>
              <a:gd name="connsiteY1" fmla="*/ 0 h 907248"/>
              <a:gd name="connsiteX2" fmla="*/ 40827 w 908383"/>
              <a:gd name="connsiteY2" fmla="*/ 0 h 907248"/>
              <a:gd name="connsiteX3" fmla="*/ 908383 w 908383"/>
              <a:gd name="connsiteY3" fmla="*/ 866422 h 907248"/>
              <a:gd name="connsiteX4" fmla="*/ 907249 w 908383"/>
              <a:gd name="connsiteY4" fmla="*/ 866422 h 907248"/>
              <a:gd name="connsiteX5" fmla="*/ 907249 w 908383"/>
              <a:gd name="connsiteY5" fmla="*/ 907248 h 90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383" h="907248">
                <a:moveTo>
                  <a:pt x="907249" y="907248"/>
                </a:moveTo>
                <a:lnTo>
                  <a:pt x="0" y="0"/>
                </a:lnTo>
                <a:lnTo>
                  <a:pt x="40827" y="0"/>
                </a:lnTo>
                <a:lnTo>
                  <a:pt x="908383" y="866422"/>
                </a:lnTo>
                <a:lnTo>
                  <a:pt x="907249" y="866422"/>
                </a:lnTo>
                <a:lnTo>
                  <a:pt x="907249" y="90724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8016DB4-3354-4E78-B07E-1D722297B864}"/>
              </a:ext>
            </a:extLst>
          </p:cNvPr>
          <p:cNvSpPr/>
          <p:nvPr/>
        </p:nvSpPr>
        <p:spPr>
          <a:xfrm rot="13500280">
            <a:off x="-123024" y="1060277"/>
            <a:ext cx="822195" cy="821061"/>
          </a:xfrm>
          <a:custGeom>
            <a:avLst/>
            <a:gdLst>
              <a:gd name="connsiteX0" fmla="*/ 821060 w 822195"/>
              <a:gd name="connsiteY0" fmla="*/ 821061 h 821061"/>
              <a:gd name="connsiteX1" fmla="*/ 0 w 822195"/>
              <a:gd name="connsiteY1" fmla="*/ 0 h 821061"/>
              <a:gd name="connsiteX2" fmla="*/ 40826 w 822195"/>
              <a:gd name="connsiteY2" fmla="*/ 1 h 821061"/>
              <a:gd name="connsiteX3" fmla="*/ 822195 w 822195"/>
              <a:gd name="connsiteY3" fmla="*/ 780235 h 821061"/>
              <a:gd name="connsiteX4" fmla="*/ 821060 w 822195"/>
              <a:gd name="connsiteY4" fmla="*/ 780235 h 821061"/>
              <a:gd name="connsiteX5" fmla="*/ 821060 w 822195"/>
              <a:gd name="connsiteY5" fmla="*/ 821061 h 8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95" h="821061">
                <a:moveTo>
                  <a:pt x="821060" y="821061"/>
                </a:moveTo>
                <a:lnTo>
                  <a:pt x="0" y="0"/>
                </a:lnTo>
                <a:lnTo>
                  <a:pt x="40826" y="1"/>
                </a:lnTo>
                <a:lnTo>
                  <a:pt x="822195" y="780235"/>
                </a:lnTo>
                <a:lnTo>
                  <a:pt x="821060" y="780235"/>
                </a:lnTo>
                <a:lnTo>
                  <a:pt x="821060" y="82106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B1EA35-0D05-4F13-871D-0CAB5CECD44A}"/>
              </a:ext>
            </a:extLst>
          </p:cNvPr>
          <p:cNvSpPr/>
          <p:nvPr/>
        </p:nvSpPr>
        <p:spPr>
          <a:xfrm rot="13500280">
            <a:off x="-140475" y="1102398"/>
            <a:ext cx="736006" cy="736005"/>
          </a:xfrm>
          <a:custGeom>
            <a:avLst/>
            <a:gdLst>
              <a:gd name="connsiteX0" fmla="*/ 736005 w 736006"/>
              <a:gd name="connsiteY0" fmla="*/ 736005 h 736005"/>
              <a:gd name="connsiteX1" fmla="*/ 0 w 736006"/>
              <a:gd name="connsiteY1" fmla="*/ 0 h 736005"/>
              <a:gd name="connsiteX2" fmla="*/ 40826 w 736006"/>
              <a:gd name="connsiteY2" fmla="*/ 0 h 736005"/>
              <a:gd name="connsiteX3" fmla="*/ 736006 w 736006"/>
              <a:gd name="connsiteY3" fmla="*/ 695179 h 736005"/>
              <a:gd name="connsiteX4" fmla="*/ 736005 w 736006"/>
              <a:gd name="connsiteY4" fmla="*/ 736005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006" h="736005">
                <a:moveTo>
                  <a:pt x="736005" y="736005"/>
                </a:moveTo>
                <a:lnTo>
                  <a:pt x="0" y="0"/>
                </a:lnTo>
                <a:lnTo>
                  <a:pt x="40826" y="0"/>
                </a:lnTo>
                <a:lnTo>
                  <a:pt x="736006" y="695179"/>
                </a:lnTo>
                <a:lnTo>
                  <a:pt x="736005" y="736005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7F84AF5-3C7F-4D42-92A9-CCA3CDB8EB55}"/>
              </a:ext>
            </a:extLst>
          </p:cNvPr>
          <p:cNvSpPr/>
          <p:nvPr/>
        </p:nvSpPr>
        <p:spPr>
          <a:xfrm rot="13500280">
            <a:off x="-158323" y="1145488"/>
            <a:ext cx="649817" cy="649817"/>
          </a:xfrm>
          <a:custGeom>
            <a:avLst/>
            <a:gdLst>
              <a:gd name="connsiteX0" fmla="*/ 649817 w 649817"/>
              <a:gd name="connsiteY0" fmla="*/ 649817 h 649817"/>
              <a:gd name="connsiteX1" fmla="*/ 0 w 649817"/>
              <a:gd name="connsiteY1" fmla="*/ 0 h 649817"/>
              <a:gd name="connsiteX2" fmla="*/ 40826 w 649817"/>
              <a:gd name="connsiteY2" fmla="*/ 0 h 649817"/>
              <a:gd name="connsiteX3" fmla="*/ 649817 w 649817"/>
              <a:gd name="connsiteY3" fmla="*/ 608990 h 649817"/>
              <a:gd name="connsiteX4" fmla="*/ 649817 w 649817"/>
              <a:gd name="connsiteY4" fmla="*/ 649817 h 64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817" h="649817">
                <a:moveTo>
                  <a:pt x="649817" y="649817"/>
                </a:moveTo>
                <a:lnTo>
                  <a:pt x="0" y="0"/>
                </a:lnTo>
                <a:lnTo>
                  <a:pt x="40826" y="0"/>
                </a:lnTo>
                <a:lnTo>
                  <a:pt x="649817" y="608990"/>
                </a:lnTo>
                <a:lnTo>
                  <a:pt x="649817" y="64981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A8E90CE-90F4-42ED-AAAF-0F139BE4E3D5}"/>
              </a:ext>
            </a:extLst>
          </p:cNvPr>
          <p:cNvSpPr/>
          <p:nvPr/>
        </p:nvSpPr>
        <p:spPr>
          <a:xfrm rot="13500280">
            <a:off x="-176338" y="1188978"/>
            <a:ext cx="564761" cy="563628"/>
          </a:xfrm>
          <a:custGeom>
            <a:avLst/>
            <a:gdLst>
              <a:gd name="connsiteX0" fmla="*/ 563628 w 564761"/>
              <a:gd name="connsiteY0" fmla="*/ 563628 h 563628"/>
              <a:gd name="connsiteX1" fmla="*/ 0 w 564761"/>
              <a:gd name="connsiteY1" fmla="*/ 0 h 563628"/>
              <a:gd name="connsiteX2" fmla="*/ 40826 w 564761"/>
              <a:gd name="connsiteY2" fmla="*/ 0 h 563628"/>
              <a:gd name="connsiteX3" fmla="*/ 564761 w 564761"/>
              <a:gd name="connsiteY3" fmla="*/ 522802 h 563628"/>
              <a:gd name="connsiteX4" fmla="*/ 563629 w 564761"/>
              <a:gd name="connsiteY4" fmla="*/ 522802 h 563628"/>
              <a:gd name="connsiteX5" fmla="*/ 563628 w 564761"/>
              <a:gd name="connsiteY5" fmla="*/ 563628 h 5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761" h="563628">
                <a:moveTo>
                  <a:pt x="563628" y="563628"/>
                </a:moveTo>
                <a:lnTo>
                  <a:pt x="0" y="0"/>
                </a:lnTo>
                <a:lnTo>
                  <a:pt x="40826" y="0"/>
                </a:lnTo>
                <a:lnTo>
                  <a:pt x="564761" y="522802"/>
                </a:lnTo>
                <a:lnTo>
                  <a:pt x="563629" y="522802"/>
                </a:lnTo>
                <a:lnTo>
                  <a:pt x="563628" y="56362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C1C105E-FE0D-4A36-AE5B-BBA110F6EE53}"/>
              </a:ext>
            </a:extLst>
          </p:cNvPr>
          <p:cNvSpPr/>
          <p:nvPr userDrawn="1"/>
        </p:nvSpPr>
        <p:spPr>
          <a:xfrm rot="13500280">
            <a:off x="-194190" y="1232066"/>
            <a:ext cx="478574" cy="477440"/>
          </a:xfrm>
          <a:custGeom>
            <a:avLst/>
            <a:gdLst>
              <a:gd name="connsiteX0" fmla="*/ 478574 w 478574"/>
              <a:gd name="connsiteY0" fmla="*/ 477440 h 477440"/>
              <a:gd name="connsiteX1" fmla="*/ 0 w 478574"/>
              <a:gd name="connsiteY1" fmla="*/ 0 h 477440"/>
              <a:gd name="connsiteX2" fmla="*/ 40826 w 478574"/>
              <a:gd name="connsiteY2" fmla="*/ 0 h 477440"/>
              <a:gd name="connsiteX3" fmla="*/ 478573 w 478574"/>
              <a:gd name="connsiteY3" fmla="*/ 437747 h 477440"/>
              <a:gd name="connsiteX4" fmla="*/ 478574 w 478574"/>
              <a:gd name="connsiteY4" fmla="*/ 477440 h 4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74" h="477440">
                <a:moveTo>
                  <a:pt x="478574" y="477440"/>
                </a:moveTo>
                <a:lnTo>
                  <a:pt x="0" y="0"/>
                </a:lnTo>
                <a:lnTo>
                  <a:pt x="40826" y="0"/>
                </a:lnTo>
                <a:lnTo>
                  <a:pt x="478573" y="437747"/>
                </a:lnTo>
                <a:lnTo>
                  <a:pt x="478574" y="47744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</a:extLst>
          </p:cNvPr>
          <p:cNvSpPr/>
          <p:nvPr userDrawn="1"/>
        </p:nvSpPr>
        <p:spPr>
          <a:xfrm>
            <a:off x="2202360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D282910-ECE9-4B26-9656-AD1D41D44AC8}"/>
              </a:ext>
            </a:extLst>
          </p:cNvPr>
          <p:cNvSpPr/>
          <p:nvPr userDrawn="1"/>
        </p:nvSpPr>
        <p:spPr>
          <a:xfrm>
            <a:off x="1089323" y="5806086"/>
            <a:ext cx="30139" cy="1051915"/>
          </a:xfrm>
          <a:custGeom>
            <a:avLst/>
            <a:gdLst>
              <a:gd name="connsiteX0" fmla="*/ 28833 w 30139"/>
              <a:gd name="connsiteY0" fmla="*/ 0 h 1051915"/>
              <a:gd name="connsiteX1" fmla="*/ 30139 w 30139"/>
              <a:gd name="connsiteY1" fmla="*/ 1051915 h 1051915"/>
              <a:gd name="connsiteX2" fmla="*/ 1271 w 30139"/>
              <a:gd name="connsiteY2" fmla="*/ 1051915 h 1051915"/>
              <a:gd name="connsiteX3" fmla="*/ 0 w 30139"/>
              <a:gd name="connsiteY3" fmla="*/ 28904 h 1051915"/>
              <a:gd name="connsiteX4" fmla="*/ 28833 w 30139"/>
              <a:gd name="connsiteY4" fmla="*/ 0 h 105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9" h="1051915">
                <a:moveTo>
                  <a:pt x="28833" y="0"/>
                </a:moveTo>
                <a:lnTo>
                  <a:pt x="30139" y="1051915"/>
                </a:lnTo>
                <a:lnTo>
                  <a:pt x="1271" y="1051915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7C7A453C-4565-4652-9781-F1488009734C}"/>
              </a:ext>
            </a:extLst>
          </p:cNvPr>
          <p:cNvSpPr/>
          <p:nvPr userDrawn="1"/>
        </p:nvSpPr>
        <p:spPr>
          <a:xfrm>
            <a:off x="1028453" y="5867106"/>
            <a:ext cx="30064" cy="990894"/>
          </a:xfrm>
          <a:custGeom>
            <a:avLst/>
            <a:gdLst>
              <a:gd name="connsiteX0" fmla="*/ 28833 w 30064"/>
              <a:gd name="connsiteY0" fmla="*/ 0 h 990894"/>
              <a:gd name="connsiteX1" fmla="*/ 30064 w 30064"/>
              <a:gd name="connsiteY1" fmla="*/ 990894 h 990894"/>
              <a:gd name="connsiteX2" fmla="*/ 1195 w 30064"/>
              <a:gd name="connsiteY2" fmla="*/ 990894 h 990894"/>
              <a:gd name="connsiteX3" fmla="*/ 0 w 30064"/>
              <a:gd name="connsiteY3" fmla="*/ 28904 h 990894"/>
              <a:gd name="connsiteX4" fmla="*/ 28833 w 30064"/>
              <a:gd name="connsiteY4" fmla="*/ 0 h 9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4" h="990894">
                <a:moveTo>
                  <a:pt x="28833" y="0"/>
                </a:moveTo>
                <a:lnTo>
                  <a:pt x="30064" y="990894"/>
                </a:lnTo>
                <a:lnTo>
                  <a:pt x="1195" y="990894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DE479407-B0BB-45F1-A93D-05ED5B41F316}"/>
              </a:ext>
            </a:extLst>
          </p:cNvPr>
          <p:cNvSpPr/>
          <p:nvPr userDrawn="1"/>
        </p:nvSpPr>
        <p:spPr>
          <a:xfrm>
            <a:off x="967584" y="5928926"/>
            <a:ext cx="30790" cy="929074"/>
          </a:xfrm>
          <a:custGeom>
            <a:avLst/>
            <a:gdLst>
              <a:gd name="connsiteX0" fmla="*/ 29636 w 30790"/>
              <a:gd name="connsiteY0" fmla="*/ 0 h 929074"/>
              <a:gd name="connsiteX1" fmla="*/ 30790 w 30790"/>
              <a:gd name="connsiteY1" fmla="*/ 929074 h 929074"/>
              <a:gd name="connsiteX2" fmla="*/ 1401 w 30790"/>
              <a:gd name="connsiteY2" fmla="*/ 929074 h 929074"/>
              <a:gd name="connsiteX3" fmla="*/ 0 w 30790"/>
              <a:gd name="connsiteY3" fmla="*/ 28104 h 929074"/>
              <a:gd name="connsiteX4" fmla="*/ 803 w 30790"/>
              <a:gd name="connsiteY4" fmla="*/ 28905 h 929074"/>
              <a:gd name="connsiteX5" fmla="*/ 29636 w 30790"/>
              <a:gd name="connsiteY5" fmla="*/ 0 h 92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0" h="929074">
                <a:moveTo>
                  <a:pt x="29636" y="0"/>
                </a:moveTo>
                <a:lnTo>
                  <a:pt x="30790" y="929074"/>
                </a:lnTo>
                <a:lnTo>
                  <a:pt x="1401" y="929074"/>
                </a:lnTo>
                <a:lnTo>
                  <a:pt x="0" y="28104"/>
                </a:lnTo>
                <a:lnTo>
                  <a:pt x="803" y="28905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0271515D-B4B7-4502-B24F-DC5480444ED0}"/>
              </a:ext>
            </a:extLst>
          </p:cNvPr>
          <p:cNvSpPr/>
          <p:nvPr userDrawn="1"/>
        </p:nvSpPr>
        <p:spPr>
          <a:xfrm>
            <a:off x="906717" y="5989948"/>
            <a:ext cx="30713" cy="868053"/>
          </a:xfrm>
          <a:custGeom>
            <a:avLst/>
            <a:gdLst>
              <a:gd name="connsiteX0" fmla="*/ 29635 w 30713"/>
              <a:gd name="connsiteY0" fmla="*/ 0 h 868053"/>
              <a:gd name="connsiteX1" fmla="*/ 30713 w 30713"/>
              <a:gd name="connsiteY1" fmla="*/ 868053 h 868053"/>
              <a:gd name="connsiteX2" fmla="*/ 1319 w 30713"/>
              <a:gd name="connsiteY2" fmla="*/ 868053 h 868053"/>
              <a:gd name="connsiteX3" fmla="*/ 0 w 30713"/>
              <a:gd name="connsiteY3" fmla="*/ 28103 h 868053"/>
              <a:gd name="connsiteX4" fmla="*/ 802 w 30713"/>
              <a:gd name="connsiteY4" fmla="*/ 28904 h 868053"/>
              <a:gd name="connsiteX5" fmla="*/ 29635 w 30713"/>
              <a:gd name="connsiteY5" fmla="*/ 0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13" h="868053">
                <a:moveTo>
                  <a:pt x="29635" y="0"/>
                </a:moveTo>
                <a:lnTo>
                  <a:pt x="30713" y="868053"/>
                </a:lnTo>
                <a:lnTo>
                  <a:pt x="1319" y="868053"/>
                </a:lnTo>
                <a:lnTo>
                  <a:pt x="0" y="28103"/>
                </a:lnTo>
                <a:lnTo>
                  <a:pt x="802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B364732-EC14-4416-964A-13F3D77CDBBD}"/>
              </a:ext>
            </a:extLst>
          </p:cNvPr>
          <p:cNvSpPr/>
          <p:nvPr userDrawn="1"/>
        </p:nvSpPr>
        <p:spPr>
          <a:xfrm>
            <a:off x="846647" y="6049364"/>
            <a:ext cx="29838" cy="808636"/>
          </a:xfrm>
          <a:custGeom>
            <a:avLst/>
            <a:gdLst>
              <a:gd name="connsiteX0" fmla="*/ 28833 w 29838"/>
              <a:gd name="connsiteY0" fmla="*/ 0 h 808636"/>
              <a:gd name="connsiteX1" fmla="*/ 29838 w 29838"/>
              <a:gd name="connsiteY1" fmla="*/ 808636 h 808636"/>
              <a:gd name="connsiteX2" fmla="*/ 969 w 29838"/>
              <a:gd name="connsiteY2" fmla="*/ 808636 h 808636"/>
              <a:gd name="connsiteX3" fmla="*/ 0 w 29838"/>
              <a:gd name="connsiteY3" fmla="*/ 28904 h 808636"/>
              <a:gd name="connsiteX4" fmla="*/ 28833 w 29838"/>
              <a:gd name="connsiteY4" fmla="*/ 0 h 80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8" h="808636">
                <a:moveTo>
                  <a:pt x="28833" y="0"/>
                </a:moveTo>
                <a:lnTo>
                  <a:pt x="29838" y="808636"/>
                </a:lnTo>
                <a:lnTo>
                  <a:pt x="969" y="808636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19347B5-2692-4514-B67B-159C25FA4940}"/>
              </a:ext>
            </a:extLst>
          </p:cNvPr>
          <p:cNvSpPr/>
          <p:nvPr userDrawn="1"/>
        </p:nvSpPr>
        <p:spPr>
          <a:xfrm>
            <a:off x="785780" y="6110384"/>
            <a:ext cx="29761" cy="747617"/>
          </a:xfrm>
          <a:custGeom>
            <a:avLst/>
            <a:gdLst>
              <a:gd name="connsiteX0" fmla="*/ 28832 w 29761"/>
              <a:gd name="connsiteY0" fmla="*/ 0 h 747617"/>
              <a:gd name="connsiteX1" fmla="*/ 29761 w 29761"/>
              <a:gd name="connsiteY1" fmla="*/ 747617 h 747617"/>
              <a:gd name="connsiteX2" fmla="*/ 893 w 29761"/>
              <a:gd name="connsiteY2" fmla="*/ 747617 h 747617"/>
              <a:gd name="connsiteX3" fmla="*/ 0 w 29761"/>
              <a:gd name="connsiteY3" fmla="*/ 28905 h 747617"/>
              <a:gd name="connsiteX4" fmla="*/ 28832 w 29761"/>
              <a:gd name="connsiteY4" fmla="*/ 0 h 74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1" h="747617">
                <a:moveTo>
                  <a:pt x="28832" y="0"/>
                </a:moveTo>
                <a:lnTo>
                  <a:pt x="29761" y="747617"/>
                </a:lnTo>
                <a:lnTo>
                  <a:pt x="893" y="747617"/>
                </a:lnTo>
                <a:lnTo>
                  <a:pt x="0" y="28905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1746638-BCA2-4B8F-A315-9514E1973CDD}"/>
              </a:ext>
            </a:extLst>
          </p:cNvPr>
          <p:cNvSpPr/>
          <p:nvPr userDrawn="1"/>
        </p:nvSpPr>
        <p:spPr>
          <a:xfrm>
            <a:off x="724911" y="6172206"/>
            <a:ext cx="30487" cy="685795"/>
          </a:xfrm>
          <a:custGeom>
            <a:avLst/>
            <a:gdLst>
              <a:gd name="connsiteX0" fmla="*/ 29635 w 30487"/>
              <a:gd name="connsiteY0" fmla="*/ 0 h 685795"/>
              <a:gd name="connsiteX1" fmla="*/ 30487 w 30487"/>
              <a:gd name="connsiteY1" fmla="*/ 685795 h 685795"/>
              <a:gd name="connsiteX2" fmla="*/ 1071 w 30487"/>
              <a:gd name="connsiteY2" fmla="*/ 685795 h 685795"/>
              <a:gd name="connsiteX3" fmla="*/ 0 w 30487"/>
              <a:gd name="connsiteY3" fmla="*/ 28103 h 685795"/>
              <a:gd name="connsiteX4" fmla="*/ 803 w 30487"/>
              <a:gd name="connsiteY4" fmla="*/ 28904 h 685795"/>
              <a:gd name="connsiteX5" fmla="*/ 29635 w 30487"/>
              <a:gd name="connsiteY5" fmla="*/ 0 h 68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7" h="685795">
                <a:moveTo>
                  <a:pt x="29635" y="0"/>
                </a:moveTo>
                <a:lnTo>
                  <a:pt x="30487" y="685795"/>
                </a:lnTo>
                <a:lnTo>
                  <a:pt x="1071" y="685795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47F56D6B-560F-4123-9E05-11ACF383DF87}"/>
              </a:ext>
            </a:extLst>
          </p:cNvPr>
          <p:cNvSpPr/>
          <p:nvPr userDrawn="1"/>
        </p:nvSpPr>
        <p:spPr>
          <a:xfrm>
            <a:off x="664843" y="6231622"/>
            <a:ext cx="29611" cy="626379"/>
          </a:xfrm>
          <a:custGeom>
            <a:avLst/>
            <a:gdLst>
              <a:gd name="connsiteX0" fmla="*/ 28833 w 29611"/>
              <a:gd name="connsiteY0" fmla="*/ 0 h 626379"/>
              <a:gd name="connsiteX1" fmla="*/ 29611 w 29611"/>
              <a:gd name="connsiteY1" fmla="*/ 626379 h 626379"/>
              <a:gd name="connsiteX2" fmla="*/ 742 w 29611"/>
              <a:gd name="connsiteY2" fmla="*/ 626379 h 626379"/>
              <a:gd name="connsiteX3" fmla="*/ 0 w 29611"/>
              <a:gd name="connsiteY3" fmla="*/ 28904 h 626379"/>
              <a:gd name="connsiteX4" fmla="*/ 28833 w 29611"/>
              <a:gd name="connsiteY4" fmla="*/ 0 h 6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" h="626379">
                <a:moveTo>
                  <a:pt x="28833" y="0"/>
                </a:moveTo>
                <a:lnTo>
                  <a:pt x="29611" y="626379"/>
                </a:lnTo>
                <a:lnTo>
                  <a:pt x="742" y="62637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FD3A4D4-C05F-4057-8408-6FF0887E068F}"/>
              </a:ext>
            </a:extLst>
          </p:cNvPr>
          <p:cNvSpPr/>
          <p:nvPr userDrawn="1"/>
        </p:nvSpPr>
        <p:spPr>
          <a:xfrm>
            <a:off x="603974" y="6292642"/>
            <a:ext cx="29535" cy="565359"/>
          </a:xfrm>
          <a:custGeom>
            <a:avLst/>
            <a:gdLst>
              <a:gd name="connsiteX0" fmla="*/ 28833 w 29535"/>
              <a:gd name="connsiteY0" fmla="*/ 0 h 565359"/>
              <a:gd name="connsiteX1" fmla="*/ 29535 w 29535"/>
              <a:gd name="connsiteY1" fmla="*/ 565359 h 565359"/>
              <a:gd name="connsiteX2" fmla="*/ 666 w 29535"/>
              <a:gd name="connsiteY2" fmla="*/ 565359 h 565359"/>
              <a:gd name="connsiteX3" fmla="*/ 0 w 29535"/>
              <a:gd name="connsiteY3" fmla="*/ 28904 h 565359"/>
              <a:gd name="connsiteX4" fmla="*/ 28833 w 29535"/>
              <a:gd name="connsiteY4" fmla="*/ 0 h 5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5" h="565359">
                <a:moveTo>
                  <a:pt x="28833" y="0"/>
                </a:moveTo>
                <a:lnTo>
                  <a:pt x="29535" y="565359"/>
                </a:lnTo>
                <a:lnTo>
                  <a:pt x="666" y="56535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2EAC669-BA43-4F58-9784-4CCDFE4D6F4E}"/>
              </a:ext>
            </a:extLst>
          </p:cNvPr>
          <p:cNvSpPr/>
          <p:nvPr userDrawn="1"/>
        </p:nvSpPr>
        <p:spPr>
          <a:xfrm>
            <a:off x="543104" y="6353662"/>
            <a:ext cx="29460" cy="504339"/>
          </a:xfrm>
          <a:custGeom>
            <a:avLst/>
            <a:gdLst>
              <a:gd name="connsiteX0" fmla="*/ 28833 w 29460"/>
              <a:gd name="connsiteY0" fmla="*/ 0 h 504339"/>
              <a:gd name="connsiteX1" fmla="*/ 29460 w 29460"/>
              <a:gd name="connsiteY1" fmla="*/ 504339 h 504339"/>
              <a:gd name="connsiteX2" fmla="*/ 591 w 29460"/>
              <a:gd name="connsiteY2" fmla="*/ 504339 h 504339"/>
              <a:gd name="connsiteX3" fmla="*/ 0 w 29460"/>
              <a:gd name="connsiteY3" fmla="*/ 28905 h 504339"/>
              <a:gd name="connsiteX4" fmla="*/ 28833 w 29460"/>
              <a:gd name="connsiteY4" fmla="*/ 0 h 5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0" h="504339">
                <a:moveTo>
                  <a:pt x="28833" y="0"/>
                </a:moveTo>
                <a:lnTo>
                  <a:pt x="29460" y="504339"/>
                </a:lnTo>
                <a:lnTo>
                  <a:pt x="591" y="504339"/>
                </a:lnTo>
                <a:lnTo>
                  <a:pt x="0" y="28905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CAE3B4-689F-4EC3-8CC9-EB6D360E3846}"/>
              </a:ext>
            </a:extLst>
          </p:cNvPr>
          <p:cNvSpPr/>
          <p:nvPr userDrawn="1"/>
        </p:nvSpPr>
        <p:spPr>
          <a:xfrm>
            <a:off x="482237" y="6415482"/>
            <a:ext cx="30185" cy="442518"/>
          </a:xfrm>
          <a:custGeom>
            <a:avLst/>
            <a:gdLst>
              <a:gd name="connsiteX0" fmla="*/ 29635 w 30185"/>
              <a:gd name="connsiteY0" fmla="*/ 0 h 442518"/>
              <a:gd name="connsiteX1" fmla="*/ 30185 w 30185"/>
              <a:gd name="connsiteY1" fmla="*/ 442518 h 442518"/>
              <a:gd name="connsiteX2" fmla="*/ 724 w 30185"/>
              <a:gd name="connsiteY2" fmla="*/ 442518 h 442518"/>
              <a:gd name="connsiteX3" fmla="*/ 0 w 30185"/>
              <a:gd name="connsiteY3" fmla="*/ 28104 h 442518"/>
              <a:gd name="connsiteX4" fmla="*/ 803 w 30185"/>
              <a:gd name="connsiteY4" fmla="*/ 28905 h 442518"/>
              <a:gd name="connsiteX5" fmla="*/ 29635 w 30185"/>
              <a:gd name="connsiteY5" fmla="*/ 0 h 4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5" h="442518">
                <a:moveTo>
                  <a:pt x="29635" y="0"/>
                </a:moveTo>
                <a:lnTo>
                  <a:pt x="30185" y="442518"/>
                </a:lnTo>
                <a:lnTo>
                  <a:pt x="724" y="442518"/>
                </a:lnTo>
                <a:lnTo>
                  <a:pt x="0" y="28104"/>
                </a:lnTo>
                <a:lnTo>
                  <a:pt x="803" y="28905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665978C-1CDF-4EF9-9A5C-4C6C0B3BE0F0}"/>
              </a:ext>
            </a:extLst>
          </p:cNvPr>
          <p:cNvSpPr/>
          <p:nvPr userDrawn="1"/>
        </p:nvSpPr>
        <p:spPr>
          <a:xfrm>
            <a:off x="422168" y="6474900"/>
            <a:ext cx="29308" cy="383101"/>
          </a:xfrm>
          <a:custGeom>
            <a:avLst/>
            <a:gdLst>
              <a:gd name="connsiteX0" fmla="*/ 28832 w 29308"/>
              <a:gd name="connsiteY0" fmla="*/ 0 h 383101"/>
              <a:gd name="connsiteX1" fmla="*/ 29308 w 29308"/>
              <a:gd name="connsiteY1" fmla="*/ 383101 h 383101"/>
              <a:gd name="connsiteX2" fmla="*/ 440 w 29308"/>
              <a:gd name="connsiteY2" fmla="*/ 383101 h 383101"/>
              <a:gd name="connsiteX3" fmla="*/ 0 w 29308"/>
              <a:gd name="connsiteY3" fmla="*/ 28904 h 383101"/>
              <a:gd name="connsiteX4" fmla="*/ 28832 w 29308"/>
              <a:gd name="connsiteY4" fmla="*/ 0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8" h="383101">
                <a:moveTo>
                  <a:pt x="28832" y="0"/>
                </a:moveTo>
                <a:lnTo>
                  <a:pt x="29308" y="383101"/>
                </a:lnTo>
                <a:lnTo>
                  <a:pt x="440" y="383101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97F81447-DAE2-4092-B156-2723E18064A7}"/>
              </a:ext>
            </a:extLst>
          </p:cNvPr>
          <p:cNvSpPr/>
          <p:nvPr userDrawn="1"/>
        </p:nvSpPr>
        <p:spPr>
          <a:xfrm>
            <a:off x="361300" y="6535920"/>
            <a:ext cx="29233" cy="322081"/>
          </a:xfrm>
          <a:custGeom>
            <a:avLst/>
            <a:gdLst>
              <a:gd name="connsiteX0" fmla="*/ 28833 w 29233"/>
              <a:gd name="connsiteY0" fmla="*/ 0 h 322081"/>
              <a:gd name="connsiteX1" fmla="*/ 29233 w 29233"/>
              <a:gd name="connsiteY1" fmla="*/ 322081 h 322081"/>
              <a:gd name="connsiteX2" fmla="*/ 364 w 29233"/>
              <a:gd name="connsiteY2" fmla="*/ 322081 h 322081"/>
              <a:gd name="connsiteX3" fmla="*/ 0 w 29233"/>
              <a:gd name="connsiteY3" fmla="*/ 28904 h 322081"/>
              <a:gd name="connsiteX4" fmla="*/ 28833 w 29233"/>
              <a:gd name="connsiteY4" fmla="*/ 0 h 32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3" h="322081">
                <a:moveTo>
                  <a:pt x="28833" y="0"/>
                </a:moveTo>
                <a:lnTo>
                  <a:pt x="29233" y="322081"/>
                </a:lnTo>
                <a:lnTo>
                  <a:pt x="364" y="322081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B0C8140-456A-4593-9DC3-5A53E63B0CDF}"/>
              </a:ext>
            </a:extLst>
          </p:cNvPr>
          <p:cNvSpPr/>
          <p:nvPr userDrawn="1"/>
        </p:nvSpPr>
        <p:spPr>
          <a:xfrm>
            <a:off x="300431" y="6597740"/>
            <a:ext cx="29959" cy="260260"/>
          </a:xfrm>
          <a:custGeom>
            <a:avLst/>
            <a:gdLst>
              <a:gd name="connsiteX0" fmla="*/ 29636 w 29959"/>
              <a:gd name="connsiteY0" fmla="*/ 0 h 260260"/>
              <a:gd name="connsiteX1" fmla="*/ 29959 w 29959"/>
              <a:gd name="connsiteY1" fmla="*/ 260260 h 260260"/>
              <a:gd name="connsiteX2" fmla="*/ 440 w 29959"/>
              <a:gd name="connsiteY2" fmla="*/ 260260 h 260260"/>
              <a:gd name="connsiteX3" fmla="*/ 0 w 29959"/>
              <a:gd name="connsiteY3" fmla="*/ 28104 h 260260"/>
              <a:gd name="connsiteX4" fmla="*/ 803 w 29959"/>
              <a:gd name="connsiteY4" fmla="*/ 28904 h 260260"/>
              <a:gd name="connsiteX5" fmla="*/ 29636 w 29959"/>
              <a:gd name="connsiteY5" fmla="*/ 0 h 2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9" h="260260">
                <a:moveTo>
                  <a:pt x="29636" y="0"/>
                </a:moveTo>
                <a:lnTo>
                  <a:pt x="29959" y="260260"/>
                </a:lnTo>
                <a:lnTo>
                  <a:pt x="440" y="260260"/>
                </a:lnTo>
                <a:lnTo>
                  <a:pt x="0" y="28104"/>
                </a:lnTo>
                <a:lnTo>
                  <a:pt x="803" y="28904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E1411ED6-803D-4C5A-8E92-8EAC28ACA255}"/>
              </a:ext>
            </a:extLst>
          </p:cNvPr>
          <p:cNvSpPr/>
          <p:nvPr userDrawn="1"/>
        </p:nvSpPr>
        <p:spPr>
          <a:xfrm>
            <a:off x="239562" y="6658760"/>
            <a:ext cx="29882" cy="199240"/>
          </a:xfrm>
          <a:custGeom>
            <a:avLst/>
            <a:gdLst>
              <a:gd name="connsiteX0" fmla="*/ 29635 w 29882"/>
              <a:gd name="connsiteY0" fmla="*/ 0 h 199240"/>
              <a:gd name="connsiteX1" fmla="*/ 29882 w 29882"/>
              <a:gd name="connsiteY1" fmla="*/ 199240 h 199240"/>
              <a:gd name="connsiteX2" fmla="*/ 337 w 29882"/>
              <a:gd name="connsiteY2" fmla="*/ 199240 h 199240"/>
              <a:gd name="connsiteX3" fmla="*/ 0 w 29882"/>
              <a:gd name="connsiteY3" fmla="*/ 28103 h 199240"/>
              <a:gd name="connsiteX4" fmla="*/ 803 w 29882"/>
              <a:gd name="connsiteY4" fmla="*/ 28904 h 199240"/>
              <a:gd name="connsiteX5" fmla="*/ 29635 w 29882"/>
              <a:gd name="connsiteY5" fmla="*/ 0 h 1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82" h="199240">
                <a:moveTo>
                  <a:pt x="29635" y="0"/>
                </a:moveTo>
                <a:lnTo>
                  <a:pt x="29882" y="199240"/>
                </a:lnTo>
                <a:lnTo>
                  <a:pt x="337" y="199240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3F198DF-8521-45A1-8BAE-4FC70FC420A8}"/>
              </a:ext>
            </a:extLst>
          </p:cNvPr>
          <p:cNvSpPr/>
          <p:nvPr userDrawn="1"/>
        </p:nvSpPr>
        <p:spPr>
          <a:xfrm>
            <a:off x="179494" y="6718178"/>
            <a:ext cx="29006" cy="139823"/>
          </a:xfrm>
          <a:custGeom>
            <a:avLst/>
            <a:gdLst>
              <a:gd name="connsiteX0" fmla="*/ 28832 w 29006"/>
              <a:gd name="connsiteY0" fmla="*/ 0 h 139823"/>
              <a:gd name="connsiteX1" fmla="*/ 29006 w 29006"/>
              <a:gd name="connsiteY1" fmla="*/ 139823 h 139823"/>
              <a:gd name="connsiteX2" fmla="*/ 138 w 29006"/>
              <a:gd name="connsiteY2" fmla="*/ 139823 h 139823"/>
              <a:gd name="connsiteX3" fmla="*/ 0 w 29006"/>
              <a:gd name="connsiteY3" fmla="*/ 28904 h 139823"/>
              <a:gd name="connsiteX4" fmla="*/ 28832 w 29006"/>
              <a:gd name="connsiteY4" fmla="*/ 0 h 13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6" h="139823">
                <a:moveTo>
                  <a:pt x="28832" y="0"/>
                </a:moveTo>
                <a:lnTo>
                  <a:pt x="29006" y="139823"/>
                </a:lnTo>
                <a:lnTo>
                  <a:pt x="138" y="139823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AA80212-BA6E-448F-BA91-287462E1D34C}"/>
              </a:ext>
            </a:extLst>
          </p:cNvPr>
          <p:cNvSpPr/>
          <p:nvPr userDrawn="1"/>
        </p:nvSpPr>
        <p:spPr>
          <a:xfrm>
            <a:off x="118626" y="6779198"/>
            <a:ext cx="28931" cy="78803"/>
          </a:xfrm>
          <a:custGeom>
            <a:avLst/>
            <a:gdLst>
              <a:gd name="connsiteX0" fmla="*/ 28833 w 28931"/>
              <a:gd name="connsiteY0" fmla="*/ 0 h 78803"/>
              <a:gd name="connsiteX1" fmla="*/ 28931 w 28931"/>
              <a:gd name="connsiteY1" fmla="*/ 78803 h 78803"/>
              <a:gd name="connsiteX2" fmla="*/ 62 w 28931"/>
              <a:gd name="connsiteY2" fmla="*/ 78803 h 78803"/>
              <a:gd name="connsiteX3" fmla="*/ 0 w 28931"/>
              <a:gd name="connsiteY3" fmla="*/ 28904 h 78803"/>
              <a:gd name="connsiteX4" fmla="*/ 28833 w 28931"/>
              <a:gd name="connsiteY4" fmla="*/ 0 h 7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" h="78803">
                <a:moveTo>
                  <a:pt x="28833" y="0"/>
                </a:moveTo>
                <a:lnTo>
                  <a:pt x="28931" y="78803"/>
                </a:lnTo>
                <a:lnTo>
                  <a:pt x="62" y="78803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5B8EBCCB-B7E3-4837-AA61-44D0A400EC96}"/>
              </a:ext>
            </a:extLst>
          </p:cNvPr>
          <p:cNvSpPr/>
          <p:nvPr userDrawn="1"/>
        </p:nvSpPr>
        <p:spPr>
          <a:xfrm>
            <a:off x="70452" y="6841018"/>
            <a:ext cx="16961" cy="16982"/>
          </a:xfrm>
          <a:custGeom>
            <a:avLst/>
            <a:gdLst>
              <a:gd name="connsiteX0" fmla="*/ 16940 w 16961"/>
              <a:gd name="connsiteY0" fmla="*/ 0 h 16982"/>
              <a:gd name="connsiteX1" fmla="*/ 16961 w 16961"/>
              <a:gd name="connsiteY1" fmla="*/ 16982 h 16982"/>
              <a:gd name="connsiteX2" fmla="*/ 0 w 16961"/>
              <a:gd name="connsiteY2" fmla="*/ 16982 h 16982"/>
              <a:gd name="connsiteX3" fmla="*/ 16940 w 16961"/>
              <a:gd name="connsiteY3" fmla="*/ 0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1" h="16982">
                <a:moveTo>
                  <a:pt x="16940" y="0"/>
                </a:moveTo>
                <a:lnTo>
                  <a:pt x="16961" y="16982"/>
                </a:lnTo>
                <a:lnTo>
                  <a:pt x="0" y="16982"/>
                </a:lnTo>
                <a:lnTo>
                  <a:pt x="16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87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08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40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55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94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46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62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8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41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 userDrawn="1"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 userDrawn="1"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 userDrawn="1"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 userDrawn="1"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 userDrawn="1"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 userDrawn="1"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 userDrawn="1"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 userDrawn="1"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 userDrawn="1"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 userDrawn="1"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 userDrawn="1"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 userDrawn="1"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 userDrawn="1"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 userDrawn="1"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 userDrawn="1"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 userDrawn="1"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 userDrawn="1"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 userDrawn="1"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 userDrawn="1"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 userDrawn="1"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 userDrawn="1"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 userDrawn="1"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 userDrawn="1"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 userDrawn="1"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834AD064-B2F1-4462-89CD-E6E2F6B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201E0480-817D-41A9-8CC8-A0AFF1B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1D21600-5A92-452F-96FB-F6BC365A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4952" y="898524"/>
            <a:ext cx="8232648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29D7C-E220-400B-93DB-76E3FF912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160614" cy="6858000"/>
            <a:chOff x="0" y="0"/>
            <a:chExt cx="21606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13172"/>
              <a:ext cx="2029968" cy="20299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0" y="1995685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56351" y="206456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22308"/>
              <a:ext cx="2033751" cy="805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0" y="2065206"/>
              <a:ext cx="1014984" cy="192024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  <a:endCxn id="64" idx="6"/>
            </p:cNvCxnSpPr>
            <p:nvPr userDrawn="1"/>
          </p:nvCxnSpPr>
          <p:spPr>
            <a:xfrm>
              <a:off x="0" y="2008397"/>
              <a:ext cx="216061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886294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B5CF9E-DFF1-49F6-9EF8-EDA1F1E293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4952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28A1-5E2B-4E4E-A1F7-2C356780F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B7FC992-8079-42D9-8481-2B5075C195E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26836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7B255ED8-3C11-4BF0-B064-0623B23B0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836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CE356C04-FB22-4541-9D39-D5C0676F66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808720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A0F0565-F3E0-4B3E-A99B-282A62365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0872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495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763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10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1" r:id="rId3"/>
    <p:sldLayoutId id="2147483677" r:id="rId4"/>
    <p:sldLayoutId id="2147483679" r:id="rId5"/>
    <p:sldLayoutId id="2147483678" r:id="rId6"/>
    <p:sldLayoutId id="2147483681" r:id="rId7"/>
    <p:sldLayoutId id="2147483680" r:id="rId8"/>
    <p:sldLayoutId id="2147483694" r:id="rId9"/>
    <p:sldLayoutId id="2147483685" r:id="rId10"/>
    <p:sldLayoutId id="2147483697" r:id="rId11"/>
    <p:sldLayoutId id="2147483687" r:id="rId12"/>
    <p:sldLayoutId id="2147483684" r:id="rId13"/>
    <p:sldLayoutId id="2147483698" r:id="rId14"/>
    <p:sldLayoutId id="2147483676" r:id="rId15"/>
    <p:sldLayoutId id="2147483671" r:id="rId16"/>
    <p:sldLayoutId id="2147483670" r:id="rId17"/>
    <p:sldLayoutId id="2147483683" r:id="rId18"/>
    <p:sldLayoutId id="2147483696" r:id="rId19"/>
    <p:sldLayoutId id="2147483672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66BC-843C-419F-9977-D35BD11A762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9E5F-8B91-4FE5-96C2-A2C328B50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0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3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11" Type="http://schemas.openxmlformats.org/officeDocument/2006/relationships/image" Target="../media/image41.jpeg"/><Relationship Id="rId5" Type="http://schemas.openxmlformats.org/officeDocument/2006/relationships/image" Target="../media/image33.png"/><Relationship Id="rId10" Type="http://schemas.openxmlformats.org/officeDocument/2006/relationships/image" Target="../media/image40.jpeg"/><Relationship Id="rId4" Type="http://schemas.openxmlformats.org/officeDocument/2006/relationships/image" Target="../media/image32.svg"/><Relationship Id="rId9" Type="http://schemas.openxmlformats.org/officeDocument/2006/relationships/image" Target="../media/image29.png"/><Relationship Id="rId1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2.sv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34.svg"/><Relationship Id="rId10" Type="http://schemas.openxmlformats.org/officeDocument/2006/relationships/image" Target="../media/image54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image" Target="../media/image61.png"/><Relationship Id="rId5" Type="http://schemas.openxmlformats.org/officeDocument/2006/relationships/image" Target="../media/image34.sv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k.Perry@ky.gov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Stephen.DeWitte@ky.gov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5D388D9-DE80-D34A-521F-35DF870E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6512"/>
            <a:ext cx="1866882" cy="1998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97030-72F0-BDC7-31D9-BC34D7C24302}"/>
              </a:ext>
            </a:extLst>
          </p:cNvPr>
          <p:cNvSpPr txBox="1"/>
          <p:nvPr/>
        </p:nvSpPr>
        <p:spPr>
          <a:xfrm>
            <a:off x="4665306" y="886408"/>
            <a:ext cx="69139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Planning &amp; Scoping Cost Estimates</a:t>
            </a:r>
          </a:p>
          <a:p>
            <a:endParaRPr lang="en-US" sz="4800" dirty="0"/>
          </a:p>
          <a:p>
            <a:r>
              <a:rPr lang="en-US" sz="1400" dirty="0"/>
              <a:t>(and also some Highway Design updates)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0BAB20-AE85-5803-AE43-871AD0171C2F}"/>
              </a:ext>
            </a:extLst>
          </p:cNvPr>
          <p:cNvSpPr txBox="1"/>
          <p:nvPr/>
        </p:nvSpPr>
        <p:spPr>
          <a:xfrm>
            <a:off x="4665306" y="4738958"/>
            <a:ext cx="6913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Steve De Witte &amp; Patrick Perry</a:t>
            </a:r>
          </a:p>
          <a:p>
            <a:endParaRPr lang="en-US" sz="2000" dirty="0"/>
          </a:p>
          <a:p>
            <a:r>
              <a:rPr lang="en-US" sz="2000" dirty="0"/>
              <a:t>September 6, 2023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1693EA-C06D-4CD6-FE5E-264CC90C1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88" y="319088"/>
            <a:ext cx="9094572" cy="6282568"/>
          </a:xfrm>
          <a:prstGeom prst="rect">
            <a:avLst/>
          </a:prstGeom>
        </p:spPr>
      </p:pic>
      <p:pic>
        <p:nvPicPr>
          <p:cNvPr id="16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076EB736-577C-1586-E79E-67F9989C08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</p:spTree>
    <p:extLst>
      <p:ext uri="{BB962C8B-B14F-4D97-AF65-F5344CB8AC3E}">
        <p14:creationId xmlns:p14="http://schemas.microsoft.com/office/powerpoint/2010/main" val="844274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5462" y="1050588"/>
            <a:ext cx="5099392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ARE COST ESTIMATES IMPORTANT?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7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46167"/>
            <a:ext cx="12192000" cy="3374966"/>
          </a:xfrm>
        </p:spPr>
        <p:txBody>
          <a:bodyPr>
            <a:normAutofit/>
          </a:bodyPr>
          <a:lstStyle/>
          <a:p>
            <a:r>
              <a:rPr lang="en-US" sz="5400" b="1" dirty="0"/>
              <a:t>​</a:t>
            </a:r>
            <a:r>
              <a:rPr lang="en-US" sz="5400" b="1" dirty="0">
                <a:solidFill>
                  <a:schemeClr val="bg1"/>
                </a:solidFill>
              </a:rPr>
              <a:t>THE KYTC MISSION</a:t>
            </a:r>
          </a:p>
          <a:p>
            <a:r>
              <a:rPr lang="en-US" sz="3200" dirty="0"/>
              <a:t>To provide a safe, </a:t>
            </a:r>
            <a:r>
              <a:rPr lang="en-US" sz="3200" b="1" dirty="0">
                <a:solidFill>
                  <a:srgbClr val="FF0000"/>
                </a:solidFill>
              </a:rPr>
              <a:t>efficient</a:t>
            </a:r>
            <a:r>
              <a:rPr lang="en-US" sz="3200" dirty="0"/>
              <a:t>, environmentally </a:t>
            </a:r>
            <a:br>
              <a:rPr lang="en-US" sz="3200" dirty="0"/>
            </a:br>
            <a:r>
              <a:rPr lang="en-US" sz="3200" dirty="0"/>
              <a:t>sound and </a:t>
            </a:r>
            <a:r>
              <a:rPr lang="en-US" sz="3200" b="1" dirty="0">
                <a:solidFill>
                  <a:srgbClr val="FF0000"/>
                </a:solidFill>
              </a:rPr>
              <a:t>fiscally responsible </a:t>
            </a:r>
            <a:r>
              <a:rPr lang="en-US" sz="3200" dirty="0"/>
              <a:t>transportation </a:t>
            </a:r>
            <a:br>
              <a:rPr lang="en-US" sz="3200" dirty="0"/>
            </a:br>
            <a:r>
              <a:rPr lang="en-US" sz="3200" dirty="0"/>
              <a:t>system that delivers economic opportunity </a:t>
            </a:r>
            <a:br>
              <a:rPr lang="en-US" sz="3200" dirty="0"/>
            </a:br>
            <a:r>
              <a:rPr lang="en-US" sz="3200" dirty="0"/>
              <a:t>and enhances the quality of life in Kentucky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1667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BA1D2-5D6C-8886-E597-4C3CB13A6F8D}"/>
              </a:ext>
            </a:extLst>
          </p:cNvPr>
          <p:cNvSpPr txBox="1"/>
          <p:nvPr/>
        </p:nvSpPr>
        <p:spPr>
          <a:xfrm>
            <a:off x="7623419" y="1943099"/>
            <a:ext cx="487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“The journey is the safest when the roadmap is the clearest.”</a:t>
            </a:r>
          </a:p>
        </p:txBody>
      </p:sp>
      <p:pic>
        <p:nvPicPr>
          <p:cNvPr id="4" name="Picture 2" descr="KYTC invites travelers to 'Get out and Explore Kentucky' with 2022-23 Official  Highway Map | NKyTribune">
            <a:extLst>
              <a:ext uri="{FF2B5EF4-FFF2-40B4-BE49-F238E27FC236}">
                <a16:creationId xmlns:a16="http://schemas.microsoft.com/office/drawing/2014/main" id="{0C56B96C-5684-82B9-DFED-2C999C69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30" y="50239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5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151899D-0952-1DF0-DF57-309C9F89E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/>
          <a:stretch/>
        </p:blipFill>
        <p:spPr bwMode="auto">
          <a:xfrm>
            <a:off x="1372522" y="763737"/>
            <a:ext cx="4245315" cy="4869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295544CF-1FE8-6023-49FC-040F70C23D82}"/>
              </a:ext>
            </a:extLst>
          </p:cNvPr>
          <p:cNvSpPr/>
          <p:nvPr/>
        </p:nvSpPr>
        <p:spPr>
          <a:xfrm rot="10800000">
            <a:off x="5824474" y="1349257"/>
            <a:ext cx="1739797" cy="1409959"/>
          </a:xfrm>
          <a:prstGeom prst="curvedRightArrow">
            <a:avLst>
              <a:gd name="adj1" fmla="val 20993"/>
              <a:gd name="adj2" fmla="val 50000"/>
              <a:gd name="adj3" fmla="val 3227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Victorian workhouse inmates: Please, sir, I want some more — or else">
            <a:extLst>
              <a:ext uri="{FF2B5EF4-FFF2-40B4-BE49-F238E27FC236}">
                <a16:creationId xmlns:a16="http://schemas.microsoft.com/office/drawing/2014/main" id="{F45CEF8B-64C1-06A3-9067-96C19A8E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242" y="1380943"/>
            <a:ext cx="4094233" cy="272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Dollar with solid fill">
            <a:extLst>
              <a:ext uri="{FF2B5EF4-FFF2-40B4-BE49-F238E27FC236}">
                <a16:creationId xmlns:a16="http://schemas.microsoft.com/office/drawing/2014/main" id="{97F123EE-5BFC-5F0D-A4D5-6863AEB214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096" y="2789983"/>
            <a:ext cx="408566" cy="408566"/>
          </a:xfrm>
          <a:prstGeom prst="rect">
            <a:avLst/>
          </a:prstGeom>
        </p:spPr>
      </p:pic>
      <p:pic>
        <p:nvPicPr>
          <p:cNvPr id="11" name="Graphic 10" descr="Dollar with solid fill">
            <a:extLst>
              <a:ext uri="{FF2B5EF4-FFF2-40B4-BE49-F238E27FC236}">
                <a16:creationId xmlns:a16="http://schemas.microsoft.com/office/drawing/2014/main" id="{7EE65B16-4F49-887B-71AD-2E18BF7764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33455" y="2641600"/>
            <a:ext cx="408566" cy="408566"/>
          </a:xfrm>
          <a:prstGeom prst="rect">
            <a:avLst/>
          </a:prstGeom>
        </p:spPr>
      </p:pic>
      <p:pic>
        <p:nvPicPr>
          <p:cNvPr id="12" name="Graphic 11" descr="Dollar with solid fill">
            <a:extLst>
              <a:ext uri="{FF2B5EF4-FFF2-40B4-BE49-F238E27FC236}">
                <a16:creationId xmlns:a16="http://schemas.microsoft.com/office/drawing/2014/main" id="{8559FDD2-591D-2A82-D4CE-8EA4FA493D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25626" y="2515498"/>
            <a:ext cx="408566" cy="408566"/>
          </a:xfrm>
          <a:prstGeom prst="rect">
            <a:avLst/>
          </a:prstGeom>
        </p:spPr>
      </p:pic>
      <p:pic>
        <p:nvPicPr>
          <p:cNvPr id="13" name="Graphic 12" descr="Dollar with solid fill">
            <a:extLst>
              <a:ext uri="{FF2B5EF4-FFF2-40B4-BE49-F238E27FC236}">
                <a16:creationId xmlns:a16="http://schemas.microsoft.com/office/drawing/2014/main" id="{58AFD828-1777-311C-862C-6285340047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42907" y="2681785"/>
            <a:ext cx="408566" cy="408566"/>
          </a:xfrm>
          <a:prstGeom prst="rect">
            <a:avLst/>
          </a:prstGeom>
        </p:spPr>
      </p:pic>
      <p:pic>
        <p:nvPicPr>
          <p:cNvPr id="15" name="Picture 1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0AEC91A-A1FD-8FB2-1DD9-D20E4478A42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8209" t="3538" r="29151" b="48606"/>
          <a:stretch/>
        </p:blipFill>
        <p:spPr>
          <a:xfrm>
            <a:off x="8705866" y="1486631"/>
            <a:ext cx="697110" cy="1038021"/>
          </a:xfrm>
          <a:prstGeom prst="rect">
            <a:avLst/>
          </a:prstGeom>
        </p:spPr>
      </p:pic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801E412B-2720-F205-6BA7-442C56BEAF6C}"/>
              </a:ext>
            </a:extLst>
          </p:cNvPr>
          <p:cNvSpPr/>
          <p:nvPr/>
        </p:nvSpPr>
        <p:spPr>
          <a:xfrm>
            <a:off x="5772437" y="3029737"/>
            <a:ext cx="1739797" cy="1409959"/>
          </a:xfrm>
          <a:prstGeom prst="curvedRightArrow">
            <a:avLst>
              <a:gd name="adj1" fmla="val 20993"/>
              <a:gd name="adj2" fmla="val 50000"/>
              <a:gd name="adj3" fmla="val 3227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7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Planning and scoping estimates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49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01747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24C00-297C-4921-1F92-C13869283C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7664"/>
          <a:stretch/>
        </p:blipFill>
        <p:spPr>
          <a:xfrm>
            <a:off x="2006673" y="226348"/>
            <a:ext cx="7715686" cy="592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4" name="Picture 3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F75241B0-CA93-4384-62F7-7FDA5EE67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595312"/>
            <a:ext cx="7537450" cy="56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E43C508-24C4-F731-D067-1560F3C5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8" y="1895475"/>
            <a:ext cx="9144002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48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5" y="1098339"/>
            <a:ext cx="5942704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PROJECT IDENTIFICATION ESTIMATES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46167"/>
            <a:ext cx="12192000" cy="3374966"/>
          </a:xfrm>
        </p:spPr>
        <p:txBody>
          <a:bodyPr>
            <a:normAutofit/>
          </a:bodyPr>
          <a:lstStyle/>
          <a:p>
            <a:r>
              <a:rPr lang="en-US" sz="5400" b="1" dirty="0"/>
              <a:t>​</a:t>
            </a:r>
            <a:r>
              <a:rPr lang="en-US" sz="5400" b="1" dirty="0">
                <a:solidFill>
                  <a:schemeClr val="bg1"/>
                </a:solidFill>
              </a:rPr>
              <a:t>THE KYTC MISSION</a:t>
            </a:r>
          </a:p>
          <a:p>
            <a:r>
              <a:rPr lang="en-US" sz="3200" dirty="0"/>
              <a:t>To provide a safe, efficient, environmentally </a:t>
            </a:r>
            <a:br>
              <a:rPr lang="en-US" sz="3200" dirty="0"/>
            </a:br>
            <a:r>
              <a:rPr lang="en-US" sz="3200" dirty="0"/>
              <a:t>sound and fiscally responsible transportation </a:t>
            </a:r>
            <a:br>
              <a:rPr lang="en-US" sz="3200" dirty="0"/>
            </a:br>
            <a:r>
              <a:rPr lang="en-US" sz="3200" dirty="0"/>
              <a:t>system that delivers economic opportunity </a:t>
            </a:r>
            <a:br>
              <a:rPr lang="en-US" sz="3200" dirty="0"/>
            </a:br>
            <a:r>
              <a:rPr lang="en-US" sz="3200" dirty="0"/>
              <a:t>and enhances the quality of life in Kentucky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8992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5627772-78A7-2133-C4C4-58EA74A55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86124"/>
              </p:ext>
            </p:extLst>
          </p:nvPr>
        </p:nvGraphicFramePr>
        <p:xfrm>
          <a:off x="2469641" y="962203"/>
          <a:ext cx="832184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62">
                  <a:extLst>
                    <a:ext uri="{9D8B030D-6E8A-4147-A177-3AD203B41FA5}">
                      <a16:colId xmlns:a16="http://schemas.microsoft.com/office/drawing/2014/main" val="2062709379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1737210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4593193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1314883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Estimating Methodology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of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24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 to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-50% to +200%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7630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8E79915-DD98-2D1B-9717-28C2415FF99B}"/>
              </a:ext>
            </a:extLst>
          </p:cNvPr>
          <p:cNvSpPr txBox="1"/>
          <p:nvPr/>
        </p:nvSpPr>
        <p:spPr>
          <a:xfrm>
            <a:off x="2152650" y="2514600"/>
            <a:ext cx="6467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SWCP/SWIPP</a:t>
            </a:r>
          </a:p>
          <a:p>
            <a:r>
              <a:rPr lang="en-US" dirty="0"/>
              <a:t>“YUM Center”</a:t>
            </a:r>
          </a:p>
          <a:p>
            <a:r>
              <a:rPr lang="en-US" dirty="0"/>
              <a:t>Initial CHAF Estimate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19B2E-B55B-7312-E4A3-3892CD01DD39}"/>
              </a:ext>
            </a:extLst>
          </p:cNvPr>
          <p:cNvSpPr txBox="1"/>
          <p:nvPr/>
        </p:nvSpPr>
        <p:spPr>
          <a:xfrm>
            <a:off x="2152650" y="4052986"/>
            <a:ext cx="646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Sources of Risk:</a:t>
            </a:r>
          </a:p>
          <a:p>
            <a:r>
              <a:rPr lang="en-US" dirty="0"/>
              <a:t>Lack of Project Definition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F633D-60F0-AFBB-5799-1CB0CCB64483}"/>
              </a:ext>
            </a:extLst>
          </p:cNvPr>
          <p:cNvSpPr txBox="1"/>
          <p:nvPr/>
        </p:nvSpPr>
        <p:spPr>
          <a:xfrm>
            <a:off x="8163095" y="2752394"/>
            <a:ext cx="192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Contingency</a:t>
            </a:r>
          </a:p>
          <a:p>
            <a:r>
              <a:rPr lang="en-US" dirty="0"/>
              <a:t>Gigantic</a:t>
            </a:r>
          </a:p>
        </p:txBody>
      </p:sp>
    </p:spTree>
    <p:extLst>
      <p:ext uri="{BB962C8B-B14F-4D97-AF65-F5344CB8AC3E}">
        <p14:creationId xmlns:p14="http://schemas.microsoft.com/office/powerpoint/2010/main" val="413162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78F389-CB05-764D-4719-AB229E60BB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" t="24354" r="2565" b="13606"/>
          <a:stretch/>
        </p:blipFill>
        <p:spPr>
          <a:xfrm>
            <a:off x="130278" y="139960"/>
            <a:ext cx="11955938" cy="6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6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5" y="1098339"/>
            <a:ext cx="5942704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CONCEPTUAL PROJECT ESTIMATES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40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5627772-78A7-2133-C4C4-58EA74A55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608702"/>
              </p:ext>
            </p:extLst>
          </p:nvPr>
        </p:nvGraphicFramePr>
        <p:xfrm>
          <a:off x="2469641" y="962203"/>
          <a:ext cx="832184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62">
                  <a:extLst>
                    <a:ext uri="{9D8B030D-6E8A-4147-A177-3AD203B41FA5}">
                      <a16:colId xmlns:a16="http://schemas.microsoft.com/office/drawing/2014/main" val="2062709379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1737210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4593193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913390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Estimating Methodology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of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24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3% to 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Historical Bid-Based with some Parametric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-40% to +100%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7630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8E79915-DD98-2D1B-9717-28C2415FF99B}"/>
              </a:ext>
            </a:extLst>
          </p:cNvPr>
          <p:cNvSpPr txBox="1"/>
          <p:nvPr/>
        </p:nvSpPr>
        <p:spPr>
          <a:xfrm>
            <a:off x="2130352" y="2801427"/>
            <a:ext cx="2903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Bid-Based</a:t>
            </a:r>
          </a:p>
          <a:p>
            <a:r>
              <a:rPr lang="en-US" dirty="0"/>
              <a:t>Excavation/Embankment</a:t>
            </a:r>
          </a:p>
          <a:p>
            <a:r>
              <a:rPr lang="en-US" dirty="0"/>
              <a:t>Asphalt Base/Surface</a:t>
            </a:r>
          </a:p>
          <a:p>
            <a:r>
              <a:rPr lang="en-US" dirty="0"/>
              <a:t>DGA</a:t>
            </a:r>
          </a:p>
          <a:p>
            <a:r>
              <a:rPr lang="en-US" dirty="0"/>
              <a:t>Concrete</a:t>
            </a:r>
          </a:p>
          <a:p>
            <a:r>
              <a:rPr lang="en-US" dirty="0"/>
              <a:t>Curb &amp; Cutter</a:t>
            </a:r>
          </a:p>
          <a:p>
            <a:r>
              <a:rPr lang="en-US" dirty="0"/>
              <a:t>Sidewalk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19B2E-B55B-7312-E4A3-3892CD01DD39}"/>
              </a:ext>
            </a:extLst>
          </p:cNvPr>
          <p:cNvSpPr txBox="1"/>
          <p:nvPr/>
        </p:nvSpPr>
        <p:spPr>
          <a:xfrm>
            <a:off x="5313230" y="2801427"/>
            <a:ext cx="1924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Parametric</a:t>
            </a:r>
          </a:p>
          <a:p>
            <a:r>
              <a:rPr lang="en-US" dirty="0"/>
              <a:t>Structures</a:t>
            </a:r>
          </a:p>
          <a:p>
            <a:r>
              <a:rPr lang="en-US" dirty="0"/>
              <a:t>Mob/</a:t>
            </a:r>
            <a:r>
              <a:rPr lang="en-US" dirty="0" err="1"/>
              <a:t>Demob</a:t>
            </a:r>
            <a:endParaRPr lang="en-US" dirty="0"/>
          </a:p>
          <a:p>
            <a:r>
              <a:rPr lang="en-US" dirty="0"/>
              <a:t>MOT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FD64D-3F29-3519-C78F-D32B288A1C9B}"/>
              </a:ext>
            </a:extLst>
          </p:cNvPr>
          <p:cNvSpPr txBox="1"/>
          <p:nvPr/>
        </p:nvSpPr>
        <p:spPr>
          <a:xfrm>
            <a:off x="8163095" y="2752394"/>
            <a:ext cx="1924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Contingency</a:t>
            </a:r>
          </a:p>
          <a:p>
            <a:r>
              <a:rPr lang="en-US" dirty="0"/>
              <a:t>Depends on Complexity</a:t>
            </a:r>
          </a:p>
        </p:txBody>
      </p:sp>
    </p:spTree>
    <p:extLst>
      <p:ext uri="{BB962C8B-B14F-4D97-AF65-F5344CB8AC3E}">
        <p14:creationId xmlns:p14="http://schemas.microsoft.com/office/powerpoint/2010/main" val="4230566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69FB9-C45D-BD79-3785-06B7AD303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0" t="20256"/>
          <a:stretch/>
        </p:blipFill>
        <p:spPr>
          <a:xfrm>
            <a:off x="579603" y="61924"/>
            <a:ext cx="10542348" cy="65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0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5627772-78A7-2133-C4C4-58EA74A55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726888"/>
              </p:ext>
            </p:extLst>
          </p:nvPr>
        </p:nvGraphicFramePr>
        <p:xfrm>
          <a:off x="2469641" y="962203"/>
          <a:ext cx="832184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62">
                  <a:extLst>
                    <a:ext uri="{9D8B030D-6E8A-4147-A177-3AD203B41FA5}">
                      <a16:colId xmlns:a16="http://schemas.microsoft.com/office/drawing/2014/main" val="2062709379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1737210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4593193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1221096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Estimating Methodology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of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24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3% to 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Historical Bid-Based with some Parametric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-40% to +100%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7630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8E79915-DD98-2D1B-9717-28C2415FF99B}"/>
              </a:ext>
            </a:extLst>
          </p:cNvPr>
          <p:cNvSpPr txBox="1"/>
          <p:nvPr/>
        </p:nvSpPr>
        <p:spPr>
          <a:xfrm>
            <a:off x="2219325" y="2586439"/>
            <a:ext cx="646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Most Planning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19B2E-B55B-7312-E4A3-3892CD01DD39}"/>
              </a:ext>
            </a:extLst>
          </p:cNvPr>
          <p:cNvSpPr txBox="1"/>
          <p:nvPr/>
        </p:nvSpPr>
        <p:spPr>
          <a:xfrm>
            <a:off x="2219325" y="3698766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Sources of Risk:</a:t>
            </a:r>
          </a:p>
          <a:p>
            <a:endParaRPr lang="en-US" dirty="0"/>
          </a:p>
          <a:p>
            <a:r>
              <a:rPr lang="en-US" u="sng" dirty="0"/>
              <a:t>Known Unknowns</a:t>
            </a:r>
          </a:p>
          <a:p>
            <a:r>
              <a:rPr lang="en-US" dirty="0"/>
              <a:t>Environmental </a:t>
            </a:r>
          </a:p>
          <a:p>
            <a:r>
              <a:rPr lang="en-US" dirty="0"/>
              <a:t>ROW/Utilities</a:t>
            </a:r>
          </a:p>
          <a:p>
            <a:r>
              <a:rPr lang="en-US" dirty="0"/>
              <a:t>Geotech</a:t>
            </a:r>
          </a:p>
          <a:p>
            <a:r>
              <a:rPr lang="en-US" dirty="0"/>
              <a:t>Structures</a:t>
            </a:r>
          </a:p>
          <a:p>
            <a:r>
              <a:rPr lang="en-US" dirty="0"/>
              <a:t>Drainage			</a:t>
            </a:r>
            <a:endParaRPr lang="en-US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531DF-3E60-538A-C85F-911FFFF8413F}"/>
              </a:ext>
            </a:extLst>
          </p:cNvPr>
          <p:cNvSpPr txBox="1"/>
          <p:nvPr/>
        </p:nvSpPr>
        <p:spPr>
          <a:xfrm>
            <a:off x="6236398" y="4211814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Unknown Unknowns</a:t>
            </a:r>
          </a:p>
          <a:p>
            <a:r>
              <a:rPr lang="en-US" dirty="0"/>
              <a:t>Inflation of bid items</a:t>
            </a:r>
          </a:p>
          <a:p>
            <a:r>
              <a:rPr lang="en-US" dirty="0"/>
              <a:t>Availability of Materials</a:t>
            </a:r>
          </a:p>
          <a:p>
            <a:r>
              <a:rPr lang="en-US" dirty="0"/>
              <a:t>Labor Cost</a:t>
            </a:r>
          </a:p>
        </p:txBody>
      </p:sp>
    </p:spTree>
    <p:extLst>
      <p:ext uri="{BB962C8B-B14F-4D97-AF65-F5344CB8AC3E}">
        <p14:creationId xmlns:p14="http://schemas.microsoft.com/office/powerpoint/2010/main" val="52128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B19B2E-B55B-7312-E4A3-3892CD01DD39}"/>
              </a:ext>
            </a:extLst>
          </p:cNvPr>
          <p:cNvSpPr txBox="1"/>
          <p:nvPr/>
        </p:nvSpPr>
        <p:spPr>
          <a:xfrm>
            <a:off x="1660911" y="5379549"/>
            <a:ext cx="975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Ok to assume absolutely nothing is going to go right!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2BBC8-9624-E010-0B18-7BD8D7F1DBB9}"/>
              </a:ext>
            </a:extLst>
          </p:cNvPr>
          <p:cNvSpPr txBox="1"/>
          <p:nvPr/>
        </p:nvSpPr>
        <p:spPr>
          <a:xfrm>
            <a:off x="1450466" y="2775700"/>
            <a:ext cx="464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can reuse pavement in this section.”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A6905-3220-2540-4EF7-1838A0EB7CB8}"/>
              </a:ext>
            </a:extLst>
          </p:cNvPr>
          <p:cNvSpPr txBox="1"/>
          <p:nvPr/>
        </p:nvSpPr>
        <p:spPr>
          <a:xfrm>
            <a:off x="6096000" y="2455215"/>
            <a:ext cx="324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should have good rock.”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CAB12-2645-67E0-4EFB-5B62A2B3F8B2}"/>
              </a:ext>
            </a:extLst>
          </p:cNvPr>
          <p:cNvSpPr txBox="1"/>
          <p:nvPr/>
        </p:nvSpPr>
        <p:spPr>
          <a:xfrm>
            <a:off x="4080588" y="3959760"/>
            <a:ext cx="299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“ROW will be donated.”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FF8D1-07A9-3B5D-4762-7969FE49672E}"/>
              </a:ext>
            </a:extLst>
          </p:cNvPr>
          <p:cNvSpPr txBox="1">
            <a:spLocks/>
          </p:cNvSpPr>
          <p:nvPr/>
        </p:nvSpPr>
        <p:spPr>
          <a:xfrm>
            <a:off x="1129004" y="373727"/>
            <a:ext cx="10152014" cy="2264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Don’t take THE “ROSY” PATH</a:t>
            </a:r>
          </a:p>
        </p:txBody>
      </p:sp>
    </p:spTree>
    <p:extLst>
      <p:ext uri="{BB962C8B-B14F-4D97-AF65-F5344CB8AC3E}">
        <p14:creationId xmlns:p14="http://schemas.microsoft.com/office/powerpoint/2010/main" val="1323143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904655-CED1-F7D8-B894-2A0C1631B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74713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2540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5" y="1098339"/>
            <a:ext cx="5942704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PRELIMINARY LINE AND GRADE ESTIMATE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1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EC84D-8A49-FB83-3D21-34F53E8D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043" y="1744251"/>
            <a:ext cx="3348830" cy="4336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C7CD44C-2DCD-D136-386E-237DD8949FA3}"/>
              </a:ext>
            </a:extLst>
          </p:cNvPr>
          <p:cNvSpPr/>
          <p:nvPr/>
        </p:nvSpPr>
        <p:spPr>
          <a:xfrm>
            <a:off x="5181600" y="3359890"/>
            <a:ext cx="2035277" cy="9144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15E85-839F-8B73-55C7-9B2DDF8154FC}"/>
              </a:ext>
            </a:extLst>
          </p:cNvPr>
          <p:cNvSpPr txBox="1"/>
          <p:nvPr/>
        </p:nvSpPr>
        <p:spPr>
          <a:xfrm>
            <a:off x="2530169" y="990011"/>
            <a:ext cx="119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 This: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9B84F-E6F2-5B8D-5E1D-49751DD4CAFE}"/>
              </a:ext>
            </a:extLst>
          </p:cNvPr>
          <p:cNvSpPr txBox="1"/>
          <p:nvPr/>
        </p:nvSpPr>
        <p:spPr>
          <a:xfrm>
            <a:off x="8871051" y="955320"/>
            <a:ext cx="113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Into This: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9B54A3-746D-6149-9309-592EFFAE0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3129" y="1346009"/>
            <a:ext cx="4351510" cy="2096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BDCB9-01F0-B0D5-EAC6-995A388D6C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8892" y="2920941"/>
            <a:ext cx="2967220" cy="1891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5E52A9-3114-20B1-EB0F-060EA9335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7830" y="4592665"/>
            <a:ext cx="3045642" cy="17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94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What is a cost estimate?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5627772-78A7-2133-C4C4-58EA74A55A0C}"/>
              </a:ext>
            </a:extLst>
          </p:cNvPr>
          <p:cNvGraphicFramePr>
            <a:graphicFrameLocks noGrp="1"/>
          </p:cNvGraphicFramePr>
          <p:nvPr/>
        </p:nvGraphicFramePr>
        <p:xfrm>
          <a:off x="2469641" y="962203"/>
          <a:ext cx="832184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62">
                  <a:extLst>
                    <a:ext uri="{9D8B030D-6E8A-4147-A177-3AD203B41FA5}">
                      <a16:colId xmlns:a16="http://schemas.microsoft.com/office/drawing/2014/main" val="2062709379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1737210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4045931935"/>
                    </a:ext>
                  </a:extLst>
                </a:gridCol>
                <a:gridCol w="2080462">
                  <a:extLst>
                    <a:ext uri="{9D8B030D-6E8A-4147-A177-3AD203B41FA5}">
                      <a16:colId xmlns:a16="http://schemas.microsoft.com/office/drawing/2014/main" val="2591088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Estimating Methodology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of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24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10% to 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Historical Bid-Based or Cost-Based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-30% to +50%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7630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8E79915-DD98-2D1B-9717-28C2415FF99B}"/>
              </a:ext>
            </a:extLst>
          </p:cNvPr>
          <p:cNvSpPr txBox="1"/>
          <p:nvPr/>
        </p:nvSpPr>
        <p:spPr>
          <a:xfrm>
            <a:off x="2219325" y="2561025"/>
            <a:ext cx="646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Fully scoped projects (“Design” projects)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19B2E-B55B-7312-E4A3-3892CD01DD39}"/>
              </a:ext>
            </a:extLst>
          </p:cNvPr>
          <p:cNvSpPr txBox="1"/>
          <p:nvPr/>
        </p:nvSpPr>
        <p:spPr>
          <a:xfrm>
            <a:off x="2219325" y="3698766"/>
            <a:ext cx="6467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Sources of Risk:</a:t>
            </a:r>
          </a:p>
          <a:p>
            <a:endParaRPr lang="en-US" dirty="0"/>
          </a:p>
          <a:p>
            <a:r>
              <a:rPr lang="en-US" dirty="0"/>
              <a:t>ROW/Utilities</a:t>
            </a:r>
          </a:p>
          <a:p>
            <a:r>
              <a:rPr lang="en-US" dirty="0"/>
              <a:t>Lighting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28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5" y="1098339"/>
            <a:ext cx="5942704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Improvements to the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5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D476B-7DE0-72D4-DE74-91AF981C522A}"/>
              </a:ext>
            </a:extLst>
          </p:cNvPr>
          <p:cNvSpPr txBox="1">
            <a:spLocks/>
          </p:cNvSpPr>
          <p:nvPr/>
        </p:nvSpPr>
        <p:spPr>
          <a:xfrm>
            <a:off x="3400426" y="1098339"/>
            <a:ext cx="8304904" cy="2264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COST ESCALATION</a:t>
            </a:r>
          </a:p>
        </p:txBody>
      </p:sp>
    </p:spTree>
    <p:extLst>
      <p:ext uri="{BB962C8B-B14F-4D97-AF65-F5344CB8AC3E}">
        <p14:creationId xmlns:p14="http://schemas.microsoft.com/office/powerpoint/2010/main" val="2477553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67030-F38B-41F8-A2C2-D908A2E02E9E}"/>
              </a:ext>
            </a:extLst>
          </p:cNvPr>
          <p:cNvSpPr txBox="1"/>
          <p:nvPr/>
        </p:nvSpPr>
        <p:spPr>
          <a:xfrm flipH="1">
            <a:off x="2131587" y="1058417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Need to account for </a:t>
            </a:r>
            <a:r>
              <a:rPr lang="en-US" sz="2400" b="1" dirty="0">
                <a:solidFill>
                  <a:srgbClr val="002060"/>
                </a:solidFill>
              </a:rPr>
              <a:t>TIME</a:t>
            </a:r>
            <a:r>
              <a:rPr lang="en-US" sz="2400" dirty="0"/>
              <a:t> contingency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03C5C-7D7F-8E33-964B-DEA62876BCE7}"/>
              </a:ext>
            </a:extLst>
          </p:cNvPr>
          <p:cNvSpPr txBox="1"/>
          <p:nvPr/>
        </p:nvSpPr>
        <p:spPr>
          <a:xfrm flipH="1">
            <a:off x="2131587" y="1926522"/>
            <a:ext cx="9487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started a Planning study today, we’re already into the next biennium for Design.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7CC58-9C3A-4270-F7D0-50597FA60AD3}"/>
              </a:ext>
            </a:extLst>
          </p:cNvPr>
          <p:cNvSpPr txBox="1"/>
          <p:nvPr/>
        </p:nvSpPr>
        <p:spPr>
          <a:xfrm flipH="1">
            <a:off x="2131587" y="2735977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+10%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27861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67030-F38B-41F8-A2C2-D908A2E02E9E}"/>
              </a:ext>
            </a:extLst>
          </p:cNvPr>
          <p:cNvSpPr txBox="1"/>
          <p:nvPr/>
        </p:nvSpPr>
        <p:spPr>
          <a:xfrm flipH="1">
            <a:off x="2131587" y="1058417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Need to account for </a:t>
            </a:r>
            <a:r>
              <a:rPr lang="en-US" sz="2400" b="1" dirty="0">
                <a:solidFill>
                  <a:srgbClr val="002060"/>
                </a:solidFill>
              </a:rPr>
              <a:t>TIME</a:t>
            </a:r>
            <a:r>
              <a:rPr lang="en-US" sz="2400" dirty="0"/>
              <a:t> contingency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7CC58-9C3A-4270-F7D0-50597FA60AD3}"/>
              </a:ext>
            </a:extLst>
          </p:cNvPr>
          <p:cNvSpPr txBox="1"/>
          <p:nvPr/>
        </p:nvSpPr>
        <p:spPr>
          <a:xfrm flipH="1">
            <a:off x="2131587" y="2480307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+20%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5AA15-6F29-3981-BEBF-0A57B5DABF6F}"/>
              </a:ext>
            </a:extLst>
          </p:cNvPr>
          <p:cNvSpPr txBox="1"/>
          <p:nvPr/>
        </p:nvSpPr>
        <p:spPr>
          <a:xfrm flipH="1">
            <a:off x="2131587" y="2026278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Design and Environmental will take 2 years.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E1DF4-8E5A-91AB-952C-3AB215E0628D}"/>
              </a:ext>
            </a:extLst>
          </p:cNvPr>
          <p:cNvSpPr txBox="1"/>
          <p:nvPr/>
        </p:nvSpPr>
        <p:spPr>
          <a:xfrm flipH="1">
            <a:off x="2293819" y="5822386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TOTAL:</a:t>
            </a:r>
            <a:r>
              <a:rPr lang="en-US" sz="2400" b="1" dirty="0">
                <a:solidFill>
                  <a:srgbClr val="FF0000"/>
                </a:solidFill>
              </a:rPr>
              <a:t> +30%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29243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56362" y="3311304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67030-F38B-41F8-A2C2-D908A2E02E9E}"/>
              </a:ext>
            </a:extLst>
          </p:cNvPr>
          <p:cNvSpPr txBox="1"/>
          <p:nvPr/>
        </p:nvSpPr>
        <p:spPr>
          <a:xfrm flipH="1">
            <a:off x="2131587" y="1058417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Need to account for </a:t>
            </a:r>
            <a:r>
              <a:rPr lang="en-US" sz="2400" b="1" dirty="0">
                <a:solidFill>
                  <a:srgbClr val="002060"/>
                </a:solidFill>
              </a:rPr>
              <a:t>TIME</a:t>
            </a:r>
            <a:r>
              <a:rPr lang="en-US" sz="2400" dirty="0"/>
              <a:t> contingency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7CC58-9C3A-4270-F7D0-50597FA60AD3}"/>
              </a:ext>
            </a:extLst>
          </p:cNvPr>
          <p:cNvSpPr txBox="1"/>
          <p:nvPr/>
        </p:nvSpPr>
        <p:spPr>
          <a:xfrm flipH="1">
            <a:off x="2131587" y="2480307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+20%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5AA15-6F29-3981-BEBF-0A57B5DABF6F}"/>
              </a:ext>
            </a:extLst>
          </p:cNvPr>
          <p:cNvSpPr txBox="1"/>
          <p:nvPr/>
        </p:nvSpPr>
        <p:spPr>
          <a:xfrm flipH="1">
            <a:off x="2131587" y="2026278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Utilities and Right-of-Way will take 2 years. 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E1DF4-8E5A-91AB-952C-3AB215E0628D}"/>
              </a:ext>
            </a:extLst>
          </p:cNvPr>
          <p:cNvSpPr txBox="1"/>
          <p:nvPr/>
        </p:nvSpPr>
        <p:spPr>
          <a:xfrm flipH="1">
            <a:off x="2293819" y="5822386"/>
            <a:ext cx="948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TOTAL:</a:t>
            </a:r>
            <a:r>
              <a:rPr lang="en-US" sz="2400" b="1" dirty="0">
                <a:solidFill>
                  <a:srgbClr val="FF0000"/>
                </a:solidFill>
              </a:rPr>
              <a:t> +50%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39423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904655-CED1-F7D8-B894-2A0C1631B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008252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7281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D476B-7DE0-72D4-DE74-91AF981C522A}"/>
              </a:ext>
            </a:extLst>
          </p:cNvPr>
          <p:cNvSpPr txBox="1">
            <a:spLocks/>
          </p:cNvSpPr>
          <p:nvPr/>
        </p:nvSpPr>
        <p:spPr>
          <a:xfrm>
            <a:off x="3174284" y="115113"/>
            <a:ext cx="8304904" cy="2264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DOCUMENT ALL OF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0F865-2349-CF81-ABC1-8CA656CD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12" y="632541"/>
            <a:ext cx="8937946" cy="61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67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D476B-7DE0-72D4-DE74-91AF981C522A}"/>
              </a:ext>
            </a:extLst>
          </p:cNvPr>
          <p:cNvSpPr txBox="1">
            <a:spLocks/>
          </p:cNvSpPr>
          <p:nvPr/>
        </p:nvSpPr>
        <p:spPr>
          <a:xfrm>
            <a:off x="3400426" y="1098339"/>
            <a:ext cx="8304904" cy="674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STRENGTHENING THE handoff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8BAFAC1-ABD8-12EC-3401-7B6E03D7C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1" r="47570"/>
          <a:stretch/>
        </p:blipFill>
        <p:spPr>
          <a:xfrm rot="5400000">
            <a:off x="5147574" y="870851"/>
            <a:ext cx="383995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53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D476B-7DE0-72D4-DE74-91AF981C522A}"/>
              </a:ext>
            </a:extLst>
          </p:cNvPr>
          <p:cNvSpPr txBox="1">
            <a:spLocks/>
          </p:cNvSpPr>
          <p:nvPr/>
        </p:nvSpPr>
        <p:spPr>
          <a:xfrm>
            <a:off x="3151149" y="483711"/>
            <a:ext cx="8304904" cy="6347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STRENGTHENING THE handoff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91BA74D-2B71-6713-A78F-30495E3CF9AF}"/>
              </a:ext>
            </a:extLst>
          </p:cNvPr>
          <p:cNvSpPr/>
          <p:nvPr/>
        </p:nvSpPr>
        <p:spPr>
          <a:xfrm>
            <a:off x="3320077" y="2316501"/>
            <a:ext cx="3566497" cy="1419225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Planning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5F8FA88-D24C-75F5-CFEE-FFDA69C3202E}"/>
              </a:ext>
            </a:extLst>
          </p:cNvPr>
          <p:cNvSpPr/>
          <p:nvPr/>
        </p:nvSpPr>
        <p:spPr>
          <a:xfrm>
            <a:off x="7346302" y="2309812"/>
            <a:ext cx="3474098" cy="141922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Design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43E080C8-68DD-A691-2E4A-178BCC53D02B}"/>
              </a:ext>
            </a:extLst>
          </p:cNvPr>
          <p:cNvSpPr/>
          <p:nvPr/>
        </p:nvSpPr>
        <p:spPr>
          <a:xfrm>
            <a:off x="5462587" y="3864311"/>
            <a:ext cx="3152775" cy="1419225"/>
          </a:xfrm>
          <a:prstGeom prst="homePlat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1"/>
              </a:gs>
            </a:gsLst>
            <a:lin ang="0" scaled="0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Scoping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B4D0DE-9640-6968-C105-96A335F852A7}"/>
              </a:ext>
            </a:extLst>
          </p:cNvPr>
          <p:cNvCxnSpPr>
            <a:cxnSpLocks/>
          </p:cNvCxnSpPr>
          <p:nvPr/>
        </p:nvCxnSpPr>
        <p:spPr>
          <a:xfrm>
            <a:off x="3320077" y="5814596"/>
            <a:ext cx="0" cy="3143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75FEF7-DD5E-928F-83A1-FBAEC6D6B0E7}"/>
              </a:ext>
            </a:extLst>
          </p:cNvPr>
          <p:cNvCxnSpPr>
            <a:cxnSpLocks/>
          </p:cNvCxnSpPr>
          <p:nvPr/>
        </p:nvCxnSpPr>
        <p:spPr>
          <a:xfrm>
            <a:off x="5457824" y="5776496"/>
            <a:ext cx="0" cy="3143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71B4D4-8B79-91DE-969B-AB64D600320E}"/>
              </a:ext>
            </a:extLst>
          </p:cNvPr>
          <p:cNvCxnSpPr>
            <a:cxnSpLocks/>
          </p:cNvCxnSpPr>
          <p:nvPr/>
        </p:nvCxnSpPr>
        <p:spPr>
          <a:xfrm>
            <a:off x="8615362" y="5776495"/>
            <a:ext cx="0" cy="3143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1A8279-1544-CA27-5DA8-075EAC7E5BA2}"/>
              </a:ext>
            </a:extLst>
          </p:cNvPr>
          <p:cNvSpPr txBox="1"/>
          <p:nvPr/>
        </p:nvSpPr>
        <p:spPr>
          <a:xfrm>
            <a:off x="3082672" y="6128921"/>
            <a:ext cx="474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A89A89-3FE4-0AEA-2093-43B2ADE24E7E}"/>
              </a:ext>
            </a:extLst>
          </p:cNvPr>
          <p:cNvSpPr txBox="1"/>
          <p:nvPr/>
        </p:nvSpPr>
        <p:spPr>
          <a:xfrm>
            <a:off x="5220419" y="6128921"/>
            <a:ext cx="474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2A89C2-04ED-A4B3-AD08-87D2AF150828}"/>
              </a:ext>
            </a:extLst>
          </p:cNvPr>
          <p:cNvSpPr txBox="1"/>
          <p:nvPr/>
        </p:nvSpPr>
        <p:spPr>
          <a:xfrm>
            <a:off x="8397115" y="6130123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ADED31-298B-BAB1-F1F7-C775D4D2CF81}"/>
              </a:ext>
            </a:extLst>
          </p:cNvPr>
          <p:cNvCxnSpPr>
            <a:cxnSpLocks/>
          </p:cNvCxnSpPr>
          <p:nvPr/>
        </p:nvCxnSpPr>
        <p:spPr>
          <a:xfrm>
            <a:off x="6886575" y="5776494"/>
            <a:ext cx="0" cy="3143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3E3FAB6-45EC-5E58-441C-DB7373C60698}"/>
              </a:ext>
            </a:extLst>
          </p:cNvPr>
          <p:cNvSpPr txBox="1"/>
          <p:nvPr/>
        </p:nvSpPr>
        <p:spPr>
          <a:xfrm>
            <a:off x="6589859" y="6128921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15%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596830F-368C-9044-6180-0346ADAC8854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20077" y="6071765"/>
            <a:ext cx="7967048" cy="571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ED8ED4-7399-F17A-BD0B-0A08C84CF9B0}"/>
              </a:ext>
            </a:extLst>
          </p:cNvPr>
          <p:cNvSpPr txBox="1"/>
          <p:nvPr/>
        </p:nvSpPr>
        <p:spPr>
          <a:xfrm>
            <a:off x="8212770" y="5389183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PL&amp;G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CD6F6F56-C028-74D8-0E30-DF0D9C067549}"/>
              </a:ext>
            </a:extLst>
          </p:cNvPr>
          <p:cNvSpPr/>
          <p:nvPr/>
        </p:nvSpPr>
        <p:spPr>
          <a:xfrm rot="5400000">
            <a:off x="6640634" y="1652964"/>
            <a:ext cx="235042" cy="1013289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A42AA-CF5F-E028-7743-F12CAC5D78C8}"/>
              </a:ext>
            </a:extLst>
          </p:cNvPr>
          <p:cNvSpPr txBox="1"/>
          <p:nvPr/>
        </p:nvSpPr>
        <p:spPr>
          <a:xfrm>
            <a:off x="6290311" y="1744369"/>
            <a:ext cx="101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2+ Years?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614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5937" y="1098339"/>
            <a:ext cx="5099392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TYPES OF COST ESTIMATES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97C45-2A79-A377-9471-98DB337BCA89}"/>
              </a:ext>
            </a:extLst>
          </p:cNvPr>
          <p:cNvSpPr txBox="1"/>
          <p:nvPr/>
        </p:nvSpPr>
        <p:spPr>
          <a:xfrm flipH="1">
            <a:off x="1217187" y="251867"/>
            <a:ext cx="97261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WHO:</a:t>
            </a:r>
            <a:r>
              <a:rPr lang="en-US" sz="2800" dirty="0"/>
              <a:t>	For </a:t>
            </a:r>
            <a:r>
              <a:rPr lang="en-US" sz="2800" b="1" dirty="0">
                <a:solidFill>
                  <a:srgbClr val="FFC000"/>
                </a:solidFill>
              </a:rPr>
              <a:t>Planning Study-related projects</a:t>
            </a:r>
            <a:r>
              <a:rPr lang="en-US" sz="2800" dirty="0"/>
              <a:t>, Planning 		(District and Central Office) to </a:t>
            </a:r>
            <a:r>
              <a:rPr lang="en-US" sz="2800" b="1" dirty="0">
                <a:solidFill>
                  <a:srgbClr val="00B050"/>
                </a:solidFill>
              </a:rPr>
              <a:t>stay involved</a:t>
            </a:r>
            <a:r>
              <a:rPr lang="en-US" sz="2800" dirty="0"/>
              <a:t> 			until “Scoping” is complete at </a:t>
            </a:r>
            <a:r>
              <a:rPr lang="en-US" sz="2800" b="1" dirty="0">
                <a:solidFill>
                  <a:srgbClr val="7030A0"/>
                </a:solidFill>
              </a:rPr>
              <a:t>PL&amp;G</a:t>
            </a:r>
          </a:p>
          <a:p>
            <a:r>
              <a:rPr lang="en-US" sz="2800" dirty="0"/>
              <a:t>	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WHY: 	</a:t>
            </a:r>
            <a:r>
              <a:rPr lang="en-US" sz="2800" dirty="0"/>
              <a:t>Understand Planning’s thought process to 			meet Purpose &amp; Need</a:t>
            </a:r>
          </a:p>
          <a:p>
            <a:r>
              <a:rPr lang="en-US" sz="2800" dirty="0"/>
              <a:t>	</a:t>
            </a:r>
          </a:p>
          <a:p>
            <a:r>
              <a:rPr lang="en-US" sz="2800" dirty="0"/>
              <a:t>		Various points where “handoff” occurs</a:t>
            </a:r>
          </a:p>
          <a:p>
            <a:r>
              <a:rPr lang="en-US" sz="2800" dirty="0"/>
              <a:t>		</a:t>
            </a:r>
          </a:p>
          <a:p>
            <a:r>
              <a:rPr lang="en-US" sz="2800" dirty="0"/>
              <a:t>		</a:t>
            </a:r>
            <a:r>
              <a:rPr lang="en-US" sz="2800" b="1" dirty="0">
                <a:solidFill>
                  <a:srgbClr val="00B050"/>
                </a:solidFill>
              </a:rPr>
              <a:t>Better estimates = better for everybody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9169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D476B-7DE0-72D4-DE74-91AF981C522A}"/>
              </a:ext>
            </a:extLst>
          </p:cNvPr>
          <p:cNvSpPr txBox="1">
            <a:spLocks/>
          </p:cNvSpPr>
          <p:nvPr/>
        </p:nvSpPr>
        <p:spPr>
          <a:xfrm>
            <a:off x="3400426" y="1098339"/>
            <a:ext cx="8304904" cy="2264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Location “smell tests”</a:t>
            </a:r>
          </a:p>
        </p:txBody>
      </p:sp>
    </p:spTree>
    <p:extLst>
      <p:ext uri="{BB962C8B-B14F-4D97-AF65-F5344CB8AC3E}">
        <p14:creationId xmlns:p14="http://schemas.microsoft.com/office/powerpoint/2010/main" val="143168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1028" name="Picture 4" descr="Perfume Smell Test | Cup of Jo">
            <a:extLst>
              <a:ext uri="{FF2B5EF4-FFF2-40B4-BE49-F238E27FC236}">
                <a16:creationId xmlns:a16="http://schemas.microsoft.com/office/drawing/2014/main" id="{0972268D-FE8D-E5CF-52EE-2471127C7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72" y="1295116"/>
            <a:ext cx="6882245" cy="45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1BC305-773A-06D5-94F0-6F4CD58F4C2D}"/>
              </a:ext>
            </a:extLst>
          </p:cNvPr>
          <p:cNvSpPr/>
          <p:nvPr/>
        </p:nvSpPr>
        <p:spPr>
          <a:xfrm>
            <a:off x="4696895" y="3884497"/>
            <a:ext cx="1871054" cy="61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PLANNING ESTIMATES</a:t>
            </a:r>
          </a:p>
        </p:txBody>
      </p:sp>
    </p:spTree>
    <p:extLst>
      <p:ext uri="{BB962C8B-B14F-4D97-AF65-F5344CB8AC3E}">
        <p14:creationId xmlns:p14="http://schemas.microsoft.com/office/powerpoint/2010/main" val="893990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D476B-7DE0-72D4-DE74-91AF981C522A}"/>
              </a:ext>
            </a:extLst>
          </p:cNvPr>
          <p:cNvSpPr txBox="1">
            <a:spLocks/>
          </p:cNvSpPr>
          <p:nvPr/>
        </p:nvSpPr>
        <p:spPr>
          <a:xfrm>
            <a:off x="3400426" y="1098339"/>
            <a:ext cx="8304904" cy="2264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Revisit OFTEN</a:t>
            </a:r>
          </a:p>
        </p:txBody>
      </p:sp>
    </p:spTree>
    <p:extLst>
      <p:ext uri="{BB962C8B-B14F-4D97-AF65-F5344CB8AC3E}">
        <p14:creationId xmlns:p14="http://schemas.microsoft.com/office/powerpoint/2010/main" val="1173944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C289790-044E-481E-52E2-154050F19E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481" r="47570"/>
          <a:stretch/>
        </p:blipFill>
        <p:spPr>
          <a:xfrm rot="5400000">
            <a:off x="3380008" y="-1729030"/>
            <a:ext cx="5005668" cy="87412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4010F0B-6F31-E331-2818-9ECA0EE25EEC}"/>
              </a:ext>
            </a:extLst>
          </p:cNvPr>
          <p:cNvSpPr/>
          <p:nvPr/>
        </p:nvSpPr>
        <p:spPr>
          <a:xfrm>
            <a:off x="3650349" y="4504459"/>
            <a:ext cx="4621161" cy="18016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REVISIT ESTIMATE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2E0850-2068-DBF7-54FB-E27A15CE5639}"/>
              </a:ext>
            </a:extLst>
          </p:cNvPr>
          <p:cNvCxnSpPr>
            <a:cxnSpLocks/>
          </p:cNvCxnSpPr>
          <p:nvPr/>
        </p:nvCxnSpPr>
        <p:spPr>
          <a:xfrm>
            <a:off x="2136479" y="2148900"/>
            <a:ext cx="1838362" cy="2791962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FE5141-E185-9E50-D453-B69B8EC00706}"/>
              </a:ext>
            </a:extLst>
          </p:cNvPr>
          <p:cNvCxnSpPr>
            <a:cxnSpLocks/>
          </p:cNvCxnSpPr>
          <p:nvPr/>
        </p:nvCxnSpPr>
        <p:spPr>
          <a:xfrm>
            <a:off x="2954480" y="2184400"/>
            <a:ext cx="1626696" cy="2627579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09D129-1EDD-181C-B664-273278FF0C0C}"/>
              </a:ext>
            </a:extLst>
          </p:cNvPr>
          <p:cNvCxnSpPr>
            <a:cxnSpLocks/>
          </p:cNvCxnSpPr>
          <p:nvPr/>
        </p:nvCxnSpPr>
        <p:spPr>
          <a:xfrm>
            <a:off x="3933084" y="2313557"/>
            <a:ext cx="1340740" cy="2216445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153C06-59DB-857A-47F2-8178EB63D200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5755973" y="2487118"/>
            <a:ext cx="204957" cy="2017341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BE7C46-00E8-6E39-083A-9EF5AC5D02D6}"/>
              </a:ext>
            </a:extLst>
          </p:cNvPr>
          <p:cNvCxnSpPr>
            <a:cxnSpLocks/>
          </p:cNvCxnSpPr>
          <p:nvPr/>
        </p:nvCxnSpPr>
        <p:spPr>
          <a:xfrm flipH="1">
            <a:off x="6648036" y="2586670"/>
            <a:ext cx="329772" cy="1943332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69F70A-2F71-AED5-E16C-D05C44850BD3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7594757" y="2910348"/>
            <a:ext cx="1569185" cy="1857952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AAC7A0-56C3-8F4E-6A13-89F9AD58EFA7}"/>
              </a:ext>
            </a:extLst>
          </p:cNvPr>
          <p:cNvCxnSpPr>
            <a:cxnSpLocks/>
          </p:cNvCxnSpPr>
          <p:nvPr/>
        </p:nvCxnSpPr>
        <p:spPr>
          <a:xfrm flipH="1">
            <a:off x="8065233" y="2954027"/>
            <a:ext cx="1980419" cy="2089921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059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D476B-7DE0-72D4-DE74-91AF981C522A}"/>
              </a:ext>
            </a:extLst>
          </p:cNvPr>
          <p:cNvSpPr txBox="1">
            <a:spLocks/>
          </p:cNvSpPr>
          <p:nvPr/>
        </p:nvSpPr>
        <p:spPr>
          <a:xfrm>
            <a:off x="3400426" y="1098339"/>
            <a:ext cx="8304904" cy="2264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THE FUTURE</a:t>
            </a:r>
          </a:p>
        </p:txBody>
      </p:sp>
      <p:pic>
        <p:nvPicPr>
          <p:cNvPr id="3" name="Picture 2" descr="AASHTOWare">
            <a:extLst>
              <a:ext uri="{FF2B5EF4-FFF2-40B4-BE49-F238E27FC236}">
                <a16:creationId xmlns:a16="http://schemas.microsoft.com/office/drawing/2014/main" id="{B3DD9268-8AD8-CD52-A7BD-2113E5D2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77" y="3677808"/>
            <a:ext cx="3702923" cy="20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B7EA05-E486-8D6F-D642-7AFFBD77526B}"/>
              </a:ext>
            </a:extLst>
          </p:cNvPr>
          <p:cNvSpPr/>
          <p:nvPr/>
        </p:nvSpPr>
        <p:spPr>
          <a:xfrm>
            <a:off x="4242705" y="2439121"/>
            <a:ext cx="5126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Coming Soon!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1DB02-A7F2-25B2-88B0-EA47EE992C57}"/>
              </a:ext>
            </a:extLst>
          </p:cNvPr>
          <p:cNvSpPr txBox="1"/>
          <p:nvPr/>
        </p:nvSpPr>
        <p:spPr>
          <a:xfrm flipH="1">
            <a:off x="4382562" y="6145511"/>
            <a:ext cx="634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working out bugs with construction procurement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68415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346D0-AF13-3DF7-CC0E-34A247043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5241" y="4262437"/>
            <a:ext cx="7772400" cy="2276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DBAD9-00B4-10F4-12ED-BE7E7997F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7106" y="175549"/>
            <a:ext cx="6591300" cy="1238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EADE9F-6C27-1D35-BDB2-5059C2CE9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5741" y="579437"/>
            <a:ext cx="2362200" cy="3209925"/>
          </a:xfrm>
          <a:prstGeom prst="rect">
            <a:avLst/>
          </a:prstGeom>
        </p:spPr>
      </p:pic>
      <p:sp>
        <p:nvSpPr>
          <p:cNvPr id="12" name="Arrow: Left-Right-Up 11">
            <a:extLst>
              <a:ext uri="{FF2B5EF4-FFF2-40B4-BE49-F238E27FC236}">
                <a16:creationId xmlns:a16="http://schemas.microsoft.com/office/drawing/2014/main" id="{8B8CF829-7D3F-C3E8-8B5A-6D6EC2E1388C}"/>
              </a:ext>
            </a:extLst>
          </p:cNvPr>
          <p:cNvSpPr/>
          <p:nvPr/>
        </p:nvSpPr>
        <p:spPr>
          <a:xfrm rot="16200000">
            <a:off x="4100258" y="2249833"/>
            <a:ext cx="2942619" cy="140892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07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71543-0E5A-54FF-C74F-032DD065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13" y="180975"/>
            <a:ext cx="5004561" cy="651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0E6C67-6B7C-2E8B-2F76-19F0FCD0BADA}"/>
              </a:ext>
            </a:extLst>
          </p:cNvPr>
          <p:cNvSpPr txBox="1"/>
          <p:nvPr/>
        </p:nvSpPr>
        <p:spPr>
          <a:xfrm>
            <a:off x="6210301" y="5328725"/>
            <a:ext cx="432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Thanks: Chris Van Dyke, Bryan Gibson, Jeff Jasper, and Bob Lewis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3A0F2214-6137-5120-4F6D-DA469E4B5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45720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9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82B18-09BF-3817-4D56-7B8CDE92A2F4}"/>
              </a:ext>
            </a:extLst>
          </p:cNvPr>
          <p:cNvSpPr txBox="1">
            <a:spLocks/>
          </p:cNvSpPr>
          <p:nvPr/>
        </p:nvSpPr>
        <p:spPr>
          <a:xfrm>
            <a:off x="3101976" y="241089"/>
            <a:ext cx="4886324" cy="7050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KEY TAKEAWAYS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9B2FE-6425-E3ED-C55B-A9CF7B2EC46A}"/>
              </a:ext>
            </a:extLst>
          </p:cNvPr>
          <p:cNvSpPr txBox="1"/>
          <p:nvPr/>
        </p:nvSpPr>
        <p:spPr>
          <a:xfrm>
            <a:off x="419100" y="1420327"/>
            <a:ext cx="104712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Planning &amp; Scoping Estimates are </a:t>
            </a:r>
            <a:r>
              <a:rPr lang="en-US" sz="2400" b="1" dirty="0">
                <a:solidFill>
                  <a:srgbClr val="FF0000"/>
                </a:solidFill>
              </a:rPr>
              <a:t>Difficult </a:t>
            </a:r>
            <a:r>
              <a:rPr lang="en-US" sz="2400" dirty="0"/>
              <a:t>but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Critical </a:t>
            </a:r>
            <a:r>
              <a:rPr lang="en-US" sz="2400" dirty="0"/>
              <a:t>to KYTC success</a:t>
            </a: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Planning to stay involved on certain projects until PL&amp;G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Location will “smell test” Planning estimates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Keep Goal of Estimate range in mind (e.g. -40% to +100%)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Better Estimates = Better for Everyone</a:t>
            </a:r>
          </a:p>
        </p:txBody>
      </p:sp>
    </p:spTree>
    <p:extLst>
      <p:ext uri="{BB962C8B-B14F-4D97-AF65-F5344CB8AC3E}">
        <p14:creationId xmlns:p14="http://schemas.microsoft.com/office/powerpoint/2010/main" val="949058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5" y="1098339"/>
            <a:ext cx="5942704" cy="22641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Highway design updates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8759-3A2F-49C4-A46E-BF94133C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C6C41-3BBF-4721-A0AE-9007E992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1E7E14F-CE86-A65E-5393-72D23064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7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01747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24C00-297C-4921-1F92-C13869283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4512" y="54898"/>
            <a:ext cx="53721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45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367030-F38B-41F8-A2C2-D908A2E02E9E}"/>
              </a:ext>
            </a:extLst>
          </p:cNvPr>
          <p:cNvSpPr txBox="1"/>
          <p:nvPr/>
        </p:nvSpPr>
        <p:spPr>
          <a:xfrm flipH="1">
            <a:off x="1572598" y="319088"/>
            <a:ext cx="948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Highway Design Manual</a:t>
            </a:r>
            <a:r>
              <a:rPr lang="en-US" dirty="0"/>
              <a:t>	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32183-2036-63A4-DEA9-8B04391B117D}"/>
              </a:ext>
            </a:extLst>
          </p:cNvPr>
          <p:cNvSpPr txBox="1"/>
          <p:nvPr/>
        </p:nvSpPr>
        <p:spPr>
          <a:xfrm>
            <a:off x="6891942" y="2154445"/>
            <a:ext cx="46295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Updates coming in late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Mostly minor changes</a:t>
            </a:r>
          </a:p>
          <a:p>
            <a:r>
              <a:rPr lang="en-US" b="1" dirty="0"/>
              <a:t>Two major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Shoulder Superelevation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Intersection Control Evaluation (ICE)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Next update will occur when the new edition of the Green Book is released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B6C7AD-193B-6EA8-1FEF-3904A12E6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517" y="1003276"/>
            <a:ext cx="4324483" cy="55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99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5AD5-FA6A-5028-47B2-019A1F494F25}"/>
              </a:ext>
            </a:extLst>
          </p:cNvPr>
          <p:cNvSpPr txBox="1"/>
          <p:nvPr/>
        </p:nvSpPr>
        <p:spPr>
          <a:xfrm flipH="1">
            <a:off x="2148199" y="228703"/>
            <a:ext cx="948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Shoulder Superelevation (Current)</a:t>
            </a:r>
            <a:r>
              <a:rPr lang="en-US" dirty="0"/>
              <a:t>	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DCE2-0E31-3901-92EF-EB1BDC8BB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955" y="907605"/>
            <a:ext cx="4565249" cy="5678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915FB-3705-B9AB-CAFD-2DAEEAEC981D}"/>
              </a:ext>
            </a:extLst>
          </p:cNvPr>
          <p:cNvSpPr txBox="1"/>
          <p:nvPr/>
        </p:nvSpPr>
        <p:spPr>
          <a:xfrm>
            <a:off x="7735330" y="2154445"/>
            <a:ext cx="404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 5 ) FOR A PAVED SHOULDER WIDTH LESS THAN OR EQUAL TO 4 FEET, NO BREAK IN SLOPE IS REQUIRED. </a:t>
            </a:r>
            <a:r>
              <a:rPr lang="en-US" b="1" dirty="0">
                <a:highlight>
                  <a:srgbClr val="FFFF00"/>
                </a:highlight>
              </a:rPr>
              <a:t>FOR A PAVED SHOULDER WIDTH GREATER THAN 4 FEET, THE BREAK IN SLOPE ON THE HIGH SIDE IS TO OCCUR AT THE MIDPOINT, OR AS APPROPRIATE, WITH A MAXIMUM ROLL-OVER OF 12 PERCENT.</a:t>
            </a:r>
          </a:p>
        </p:txBody>
      </p:sp>
    </p:spTree>
    <p:extLst>
      <p:ext uri="{BB962C8B-B14F-4D97-AF65-F5344CB8AC3E}">
        <p14:creationId xmlns:p14="http://schemas.microsoft.com/office/powerpoint/2010/main" val="408936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pic>
        <p:nvPicPr>
          <p:cNvPr id="2" name="Picture 1" descr="A group of black and white lines&#10;&#10;Description automatically generated">
            <a:extLst>
              <a:ext uri="{FF2B5EF4-FFF2-40B4-BE49-F238E27FC236}">
                <a16:creationId xmlns:a16="http://schemas.microsoft.com/office/drawing/2014/main" id="{B22093DE-681F-3060-C742-C32BA88A7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013" y="816702"/>
            <a:ext cx="6636871" cy="5770391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45AD5-FA6A-5028-47B2-019A1F494F25}"/>
              </a:ext>
            </a:extLst>
          </p:cNvPr>
          <p:cNvSpPr txBox="1"/>
          <p:nvPr/>
        </p:nvSpPr>
        <p:spPr>
          <a:xfrm flipH="1">
            <a:off x="1943100" y="270907"/>
            <a:ext cx="948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Shoulder Superelevation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6238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77765D-3227-420F-3D02-BFE8C443A209}"/>
              </a:ext>
            </a:extLst>
          </p:cNvPr>
          <p:cNvSpPr txBox="1"/>
          <p:nvPr/>
        </p:nvSpPr>
        <p:spPr>
          <a:xfrm>
            <a:off x="3048000" y="13442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Intersection Control Evaluation</a:t>
            </a:r>
          </a:p>
          <a:p>
            <a:pPr algn="ctr"/>
            <a:r>
              <a:rPr lang="en-US" sz="2400" b="1"/>
              <a:t>ICE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FCAF58-277A-A56D-7873-E6FA8E6A9CB5}"/>
              </a:ext>
            </a:extLst>
          </p:cNvPr>
          <p:cNvSpPr txBox="1"/>
          <p:nvPr/>
        </p:nvSpPr>
        <p:spPr>
          <a:xfrm>
            <a:off x="6829220" y="1865748"/>
            <a:ext cx="46295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Currently In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Goal is to implement in this round of HDM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Assist the project team in determining most appropriate Intersection 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Will hear more about this on Day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1030" name="Picture 6" descr="Sketch showing typical one lane circular roundabout">
            <a:extLst>
              <a:ext uri="{FF2B5EF4-FFF2-40B4-BE49-F238E27FC236}">
                <a16:creationId xmlns:a16="http://schemas.microsoft.com/office/drawing/2014/main" id="{4A622874-6144-9885-DB7F-71B753DB5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t="16256" r="36160" b="11614"/>
          <a:stretch/>
        </p:blipFill>
        <p:spPr bwMode="auto">
          <a:xfrm>
            <a:off x="2007365" y="965419"/>
            <a:ext cx="2713986" cy="2106911"/>
          </a:xfrm>
          <a:prstGeom prst="ellipse">
            <a:avLst/>
          </a:prstGeom>
          <a:ln w="317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st urban design to reduce road injuries identified | Mirage News">
            <a:extLst>
              <a:ext uri="{FF2B5EF4-FFF2-40B4-BE49-F238E27FC236}">
                <a16:creationId xmlns:a16="http://schemas.microsoft.com/office/drawing/2014/main" id="{5DAFC367-3541-2957-0EFA-BB22E537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65" y="4621990"/>
            <a:ext cx="2713986" cy="2106910"/>
          </a:xfrm>
          <a:prstGeom prst="ellipse">
            <a:avLst/>
          </a:prstGeom>
          <a:ln w="317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0B53B80-DB69-86FD-8605-6306DE911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78715" y="3250117"/>
            <a:ext cx="4371287" cy="1071107"/>
          </a:xfrm>
          <a:prstGeom prst="ellipse">
            <a:avLst/>
          </a:prstGeom>
          <a:ln w="317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28810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ECCDB5-4E77-8EF1-B1E8-8A9EB80AC228}"/>
              </a:ext>
            </a:extLst>
          </p:cNvPr>
          <p:cNvSpPr txBox="1"/>
          <p:nvPr/>
        </p:nvSpPr>
        <p:spPr>
          <a:xfrm flipH="1">
            <a:off x="1674387" y="130963"/>
            <a:ext cx="948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Consultant Performance Evaluations</a:t>
            </a:r>
            <a:r>
              <a:rPr lang="en-US" dirty="0"/>
              <a:t>	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81E7D4-90E8-A2C4-6A5E-F79DCD491B03}"/>
              </a:ext>
            </a:extLst>
          </p:cNvPr>
          <p:cNvSpPr txBox="1"/>
          <p:nvPr/>
        </p:nvSpPr>
        <p:spPr>
          <a:xfrm>
            <a:off x="4462887" y="2258214"/>
            <a:ext cx="48777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Work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Besides the PM and Location Engineer other Divisions/Branches will provide input on the evaluation.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Eventually this will be part of the Professional Services Consultant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The goal is to make this system useful and meaningful.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2052" name="Picture 4" descr="Model Evaluation - Mihail Eric">
            <a:extLst>
              <a:ext uri="{FF2B5EF4-FFF2-40B4-BE49-F238E27FC236}">
                <a16:creationId xmlns:a16="http://schemas.microsoft.com/office/drawing/2014/main" id="{B47162D9-4C11-0680-4D88-3725F00E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771" y="746969"/>
            <a:ext cx="2937402" cy="20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prah You Get A Meme - Imgflip">
            <a:extLst>
              <a:ext uri="{FF2B5EF4-FFF2-40B4-BE49-F238E27FC236}">
                <a16:creationId xmlns:a16="http://schemas.microsoft.com/office/drawing/2014/main" id="{4600F804-8BF9-4634-E338-437F5FC3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87" y="746969"/>
            <a:ext cx="2937401" cy="20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55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pic>
        <p:nvPicPr>
          <p:cNvPr id="3" name="Picture 2" descr="A picture containing outdoor, ground, sky, person&#10;&#10;Description automatically generated">
            <a:extLst>
              <a:ext uri="{FF2B5EF4-FFF2-40B4-BE49-F238E27FC236}">
                <a16:creationId xmlns:a16="http://schemas.microsoft.com/office/drawing/2014/main" id="{1419EEF5-B86C-08FA-BC09-8D3BE80D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32" y="28663"/>
            <a:ext cx="8716534" cy="680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8A45F-15DB-AB6C-2A42-2FDDFE448E6C}"/>
              </a:ext>
            </a:extLst>
          </p:cNvPr>
          <p:cNvSpPr txBox="1"/>
          <p:nvPr/>
        </p:nvSpPr>
        <p:spPr>
          <a:xfrm>
            <a:off x="5711483" y="1617785"/>
            <a:ext cx="165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have a plan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ED9FDAF-66C5-7637-9F5B-0891F7CB520D}"/>
              </a:ext>
            </a:extLst>
          </p:cNvPr>
          <p:cNvSpPr/>
          <p:nvPr/>
        </p:nvSpPr>
        <p:spPr>
          <a:xfrm>
            <a:off x="5609968" y="1309816"/>
            <a:ext cx="1902940" cy="1297460"/>
          </a:xfrm>
          <a:prstGeom prst="wedgeEllipseCallout">
            <a:avLst>
              <a:gd name="adj1" fmla="val -67909"/>
              <a:gd name="adj2" fmla="val -27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You know I have a plan for that road.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B4EADCB-50DB-B796-4747-1120650F79F9}"/>
              </a:ext>
            </a:extLst>
          </p:cNvPr>
          <p:cNvSpPr/>
          <p:nvPr/>
        </p:nvSpPr>
        <p:spPr>
          <a:xfrm>
            <a:off x="5782963" y="3027406"/>
            <a:ext cx="1902940" cy="1072646"/>
          </a:xfrm>
          <a:prstGeom prst="wedgeEllipseCallout">
            <a:avLst>
              <a:gd name="adj1" fmla="val 91729"/>
              <a:gd name="adj2" fmla="val -1607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Jeez! As long as it’s just a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402BD-30D8-65EB-A686-0FB8DABD760D}"/>
              </a:ext>
            </a:extLst>
          </p:cNvPr>
          <p:cNvSpPr txBox="1"/>
          <p:nvPr/>
        </p:nvSpPr>
        <p:spPr>
          <a:xfrm>
            <a:off x="4273636" y="2782668"/>
            <a:ext cx="100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M. Pelfrey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6FD76-078B-82C9-113E-55C16C8D14F3}"/>
              </a:ext>
            </a:extLst>
          </p:cNvPr>
          <p:cNvSpPr txBox="1"/>
          <p:nvPr/>
        </p:nvSpPr>
        <p:spPr>
          <a:xfrm>
            <a:off x="8053087" y="2607276"/>
            <a:ext cx="100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T. Layson</a:t>
            </a:r>
          </a:p>
        </p:txBody>
      </p:sp>
    </p:spTree>
    <p:extLst>
      <p:ext uri="{BB962C8B-B14F-4D97-AF65-F5344CB8AC3E}">
        <p14:creationId xmlns:p14="http://schemas.microsoft.com/office/powerpoint/2010/main" val="3869637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57A2DC7A-2067-C85C-8CAE-99A970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4" y="5097077"/>
            <a:ext cx="1281289" cy="1371600"/>
          </a:xfrm>
          <a:prstGeom prst="rect">
            <a:avLst/>
          </a:prstGeom>
        </p:spPr>
      </p:pic>
      <p:pic>
        <p:nvPicPr>
          <p:cNvPr id="3" name="Picture 2" descr="A picture containing outdoor, ground, sky, person&#10;&#10;Description automatically generated">
            <a:extLst>
              <a:ext uri="{FF2B5EF4-FFF2-40B4-BE49-F238E27FC236}">
                <a16:creationId xmlns:a16="http://schemas.microsoft.com/office/drawing/2014/main" id="{1419EEF5-B86C-08FA-BC09-8D3BE80D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32" y="28663"/>
            <a:ext cx="8716534" cy="680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8A45F-15DB-AB6C-2A42-2FDDFE448E6C}"/>
              </a:ext>
            </a:extLst>
          </p:cNvPr>
          <p:cNvSpPr txBox="1"/>
          <p:nvPr/>
        </p:nvSpPr>
        <p:spPr>
          <a:xfrm>
            <a:off x="5711483" y="1617785"/>
            <a:ext cx="165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have a plan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ED9FDAF-66C5-7637-9F5B-0891F7CB520D}"/>
              </a:ext>
            </a:extLst>
          </p:cNvPr>
          <p:cNvSpPr/>
          <p:nvPr/>
        </p:nvSpPr>
        <p:spPr>
          <a:xfrm>
            <a:off x="5609968" y="1309816"/>
            <a:ext cx="1902940" cy="1297460"/>
          </a:xfrm>
          <a:prstGeom prst="wedgeEllipseCallout">
            <a:avLst>
              <a:gd name="adj1" fmla="val -67909"/>
              <a:gd name="adj2" fmla="val -27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If it was easy, it’d already be in Design.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402BD-30D8-65EB-A686-0FB8DABD760D}"/>
              </a:ext>
            </a:extLst>
          </p:cNvPr>
          <p:cNvSpPr txBox="1"/>
          <p:nvPr/>
        </p:nvSpPr>
        <p:spPr>
          <a:xfrm>
            <a:off x="4138914" y="2775426"/>
            <a:ext cx="118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 Witte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6FD76-078B-82C9-113E-55C16C8D14F3}"/>
              </a:ext>
            </a:extLst>
          </p:cNvPr>
          <p:cNvSpPr txBox="1"/>
          <p:nvPr/>
        </p:nvSpPr>
        <p:spPr>
          <a:xfrm>
            <a:off x="8053087" y="2607276"/>
            <a:ext cx="100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Perry</a:t>
            </a:r>
          </a:p>
        </p:txBody>
      </p:sp>
    </p:spTree>
    <p:extLst>
      <p:ext uri="{BB962C8B-B14F-4D97-AF65-F5344CB8AC3E}">
        <p14:creationId xmlns:p14="http://schemas.microsoft.com/office/powerpoint/2010/main" val="2874110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15C863-F9F9-D125-5B46-E6DAA051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8" y="39096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8DCAC-8E5D-F56C-AE02-FB71C9D45C48}"/>
              </a:ext>
            </a:extLst>
          </p:cNvPr>
          <p:cNvSpPr txBox="1">
            <a:spLocks/>
          </p:cNvSpPr>
          <p:nvPr/>
        </p:nvSpPr>
        <p:spPr>
          <a:xfrm>
            <a:off x="4358135" y="1076765"/>
            <a:ext cx="7761979" cy="8923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QUESTIONS/DISCUSSION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5AE79E-A5F2-3464-DC01-AA236B3AE003}"/>
              </a:ext>
            </a:extLst>
          </p:cNvPr>
          <p:cNvSpPr txBox="1"/>
          <p:nvPr/>
        </p:nvSpPr>
        <p:spPr>
          <a:xfrm>
            <a:off x="8239125" y="2919680"/>
            <a:ext cx="3466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Patrick Perry, P.E., P.L.S.</a:t>
            </a:r>
          </a:p>
          <a:p>
            <a:pPr algn="ctr"/>
            <a:r>
              <a:rPr lang="en-US" sz="2000" dirty="0"/>
              <a:t>TE Branch Manager – Roadway Design</a:t>
            </a:r>
          </a:p>
          <a:p>
            <a:pPr algn="ctr"/>
            <a:r>
              <a:rPr lang="en-US" sz="2000" dirty="0">
                <a:hlinkClick r:id="rId3"/>
              </a:rPr>
              <a:t>Patrick.Perry@ky.gov</a:t>
            </a:r>
            <a:endParaRPr lang="en-US" sz="2000" dirty="0"/>
          </a:p>
          <a:p>
            <a:pPr algn="ctr"/>
            <a:r>
              <a:rPr lang="en-US" sz="2000" dirty="0"/>
              <a:t>502-782-4925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C15AB-EDC5-79F0-109A-E3EB87D5B2DB}"/>
              </a:ext>
            </a:extLst>
          </p:cNvPr>
          <p:cNvSpPr txBox="1"/>
          <p:nvPr/>
        </p:nvSpPr>
        <p:spPr>
          <a:xfrm>
            <a:off x="4255730" y="2919680"/>
            <a:ext cx="3211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Steve De Witte, P.E.</a:t>
            </a:r>
          </a:p>
          <a:p>
            <a:pPr algn="ctr"/>
            <a:r>
              <a:rPr lang="en-US" sz="2000" dirty="0"/>
              <a:t>TE Branch Manager – Strategic Planning</a:t>
            </a:r>
          </a:p>
          <a:p>
            <a:pPr algn="ctr"/>
            <a:r>
              <a:rPr lang="en-US" sz="2000" dirty="0">
                <a:hlinkClick r:id="rId4"/>
              </a:rPr>
              <a:t>Stephen.DeWitte@ky.gov</a:t>
            </a:r>
            <a:endParaRPr lang="en-US" sz="2000" dirty="0"/>
          </a:p>
          <a:p>
            <a:pPr algn="ctr"/>
            <a:r>
              <a:rPr lang="en-US" sz="2000" dirty="0"/>
              <a:t>502-782-5056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DBF7BE-6AB8-FF8A-3FB9-838C71814257}"/>
              </a:ext>
            </a:extLst>
          </p:cNvPr>
          <p:cNvCxnSpPr>
            <a:cxnSpLocks/>
          </p:cNvCxnSpPr>
          <p:nvPr/>
        </p:nvCxnSpPr>
        <p:spPr>
          <a:xfrm>
            <a:off x="7934325" y="2466975"/>
            <a:ext cx="0" cy="235267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01747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24C00-297C-4921-1F92-C13869283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4512" y="54898"/>
            <a:ext cx="5372100" cy="66198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04C16B-4134-ADF5-2782-062BCB887C73}"/>
              </a:ext>
            </a:extLst>
          </p:cNvPr>
          <p:cNvSpPr/>
          <p:nvPr/>
        </p:nvSpPr>
        <p:spPr>
          <a:xfrm>
            <a:off x="1843883" y="749791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8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01747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24C00-297C-4921-1F92-C13869283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4512" y="54898"/>
            <a:ext cx="5372100" cy="66198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04C16B-4134-ADF5-2782-062BCB887C73}"/>
              </a:ext>
            </a:extLst>
          </p:cNvPr>
          <p:cNvSpPr/>
          <p:nvPr/>
        </p:nvSpPr>
        <p:spPr>
          <a:xfrm>
            <a:off x="1838155" y="2844547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7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01747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24C00-297C-4921-1F92-C13869283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4512" y="54898"/>
            <a:ext cx="5372100" cy="66198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04C16B-4134-ADF5-2782-062BCB887C73}"/>
              </a:ext>
            </a:extLst>
          </p:cNvPr>
          <p:cNvSpPr/>
          <p:nvPr/>
        </p:nvSpPr>
        <p:spPr>
          <a:xfrm>
            <a:off x="1763510" y="4067016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61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01747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253472" y="4811979"/>
            <a:ext cx="1613224" cy="17269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24C00-297C-4921-1F92-C13869283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4512" y="54898"/>
            <a:ext cx="5372100" cy="66198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F04C16B-4134-ADF5-2782-062BCB887C73}"/>
              </a:ext>
            </a:extLst>
          </p:cNvPr>
          <p:cNvSpPr/>
          <p:nvPr/>
        </p:nvSpPr>
        <p:spPr>
          <a:xfrm>
            <a:off x="1819494" y="5373301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51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023160"/>
      </a:lt2>
      <a:accent1>
        <a:srgbClr val="3ABCF6"/>
      </a:accent1>
      <a:accent2>
        <a:srgbClr val="000000"/>
      </a:accent2>
      <a:accent3>
        <a:srgbClr val="FFFFFF"/>
      </a:accent3>
      <a:accent4>
        <a:srgbClr val="0033A0"/>
      </a:accent4>
      <a:accent5>
        <a:srgbClr val="034A90"/>
      </a:accent5>
      <a:accent6>
        <a:srgbClr val="F2F2F2"/>
      </a:accent6>
      <a:hlink>
        <a:srgbClr val="0563C1"/>
      </a:hlink>
      <a:folHlink>
        <a:srgbClr val="494453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tnering Conference 2023 Template.potx" id="{96DD4897-CD8E-4E5D-B30D-E5C0D87DD611}" vid="{6B4BC420-5E7A-4090-8689-BF85589EACB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7CD89CC-DDCF-4AA0-A295-AF52544B392F}" vid="{9DB07E85-8466-4702-955C-F47BAD91C9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2023</Year>
    <Day xmlns="b47a5aad-adfb-4dac-9d3f-47090e67d565">Wednesday</Day>
    <Speakers xmlns="b47a5aad-adfb-4dac-9d3f-47090e67d565">Stephen DeWitte, Patrick Perry</Speakers>
    <Section xmlns="b47a5aad-adfb-4dac-9d3f-47090e67d565">10, 3</Sect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F2F750-E91C-4237-8DE3-159DA8BC9859}"/>
</file>

<file path=customXml/itemProps2.xml><?xml version="1.0" encoding="utf-8"?>
<ds:datastoreItem xmlns:ds="http://schemas.openxmlformats.org/officeDocument/2006/customXml" ds:itemID="{1B19A930-1B99-4E6A-8FC0-F4EC96DB90CA}">
  <ds:schemaRefs>
    <ds:schemaRef ds:uri="http://purl.org/dc/elements/1.1/"/>
    <ds:schemaRef ds:uri="230e9df3-be65-4c73-a93b-d1236ebd677e"/>
    <ds:schemaRef ds:uri="71af3243-3dd4-4a8d-8c0d-dd76da1f02a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16c05727-aa75-4e4a-9b5f-8a80a1165891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8D7BA3-8A6F-4F51-B1EE-3B01AA004F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Partnering Conference 2023 Template</Template>
  <TotalTime>1698</TotalTime>
  <Words>1136</Words>
  <Application>Microsoft Office PowerPoint</Application>
  <PresentationFormat>Widescreen</PresentationFormat>
  <Paragraphs>323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Avenir Next LT Pro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What is a cost estimate?</vt:lpstr>
      <vt:lpstr>TYPES OF COST ESTIMATES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ARE COST ESTIMATES IMPORTANT?</vt:lpstr>
      <vt:lpstr>PowerPoint Presentation</vt:lpstr>
      <vt:lpstr>PowerPoint Presentation</vt:lpstr>
      <vt:lpstr>PowerPoint Presentation</vt:lpstr>
      <vt:lpstr>Planning and scoping estimates</vt:lpstr>
      <vt:lpstr>PowerPoint Presentation</vt:lpstr>
      <vt:lpstr>PowerPoint Presentation</vt:lpstr>
      <vt:lpstr>PowerPoint Presentation</vt:lpstr>
      <vt:lpstr>PROJECT IDENTIFICATION ESTIMATES</vt:lpstr>
      <vt:lpstr>PowerPoint Presentation</vt:lpstr>
      <vt:lpstr>PowerPoint Presentation</vt:lpstr>
      <vt:lpstr>CONCEPTUAL PROJECT ESTIMATES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LINE AND GRADE ESTIMATE</vt:lpstr>
      <vt:lpstr>PowerPoint Presentation</vt:lpstr>
      <vt:lpstr>PowerPoint Presentation</vt:lpstr>
      <vt:lpstr>Improvements to the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Highway design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and Scoping cost Estimates</dc:title>
  <dc:creator>De Witte, Stephen G (KYTC)</dc:creator>
  <cp:lastModifiedBy>Perry, Patrick (KYTC)</cp:lastModifiedBy>
  <cp:revision>21</cp:revision>
  <dcterms:created xsi:type="dcterms:W3CDTF">2023-08-21T14:10:38Z</dcterms:created>
  <dcterms:modified xsi:type="dcterms:W3CDTF">2023-09-04T16:02:52Z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